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257" r:id="rId3"/>
    <p:sldId id="258" r:id="rId4"/>
    <p:sldId id="364" r:id="rId5"/>
    <p:sldId id="338" r:id="rId6"/>
    <p:sldId id="339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24" r:id="rId35"/>
    <p:sldId id="312" r:id="rId36"/>
    <p:sldId id="274" r:id="rId37"/>
    <p:sldId id="363" r:id="rId38"/>
    <p:sldId id="325" r:id="rId39"/>
    <p:sldId id="280" r:id="rId40"/>
    <p:sldId id="281" r:id="rId41"/>
    <p:sldId id="282" r:id="rId42"/>
    <p:sldId id="283" r:id="rId43"/>
    <p:sldId id="284" r:id="rId44"/>
    <p:sldId id="285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</p:sldIdLst>
  <p:sldSz cx="9144000" cy="5143500" type="screen16x9"/>
  <p:notesSz cx="6858000" cy="104775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Roboto" panose="020B0600000101010101" charset="0"/>
      <p:regular r:id="rId74"/>
      <p:bold r:id="rId75"/>
      <p:italic r:id="rId76"/>
      <p:boldItalic r:id="rId77"/>
    </p:embeddedFont>
    <p:embeddedFont>
      <p:font typeface="Cambria Math" panose="02040503050406030204" pitchFamily="18" charset="0"/>
      <p:regular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Malgun Gothic Semilight" panose="020B0502040204020203" pitchFamily="50" charset="-127"/>
      <p:regular r:id="rId83"/>
    </p:embeddedFont>
    <p:embeddedFont>
      <p:font typeface="맑은 고딕" panose="020B0503020000020004" pitchFamily="50" charset="-127"/>
      <p:regular r:id="rId84"/>
      <p:bold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BF00729-3972-44E1-89EF-9C06C28F9418}">
          <p14:sldIdLst>
            <p14:sldId id="256"/>
            <p14:sldId id="257"/>
            <p14:sldId id="258"/>
            <p14:sldId id="364"/>
            <p14:sldId id="338"/>
            <p14:sldId id="339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24"/>
            <p14:sldId id="312"/>
            <p14:sldId id="274"/>
            <p14:sldId id="363"/>
            <p14:sldId id="325"/>
            <p14:sldId id="280"/>
            <p14:sldId id="281"/>
            <p14:sldId id="282"/>
            <p14:sldId id="283"/>
            <p14:sldId id="284"/>
            <p14:sldId id="285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737373"/>
    <a:srgbClr val="FEB23F"/>
    <a:srgbClr val="4BE6FA"/>
    <a:srgbClr val="FF3399"/>
    <a:srgbClr val="002B36"/>
    <a:srgbClr val="ACC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3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668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89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07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2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22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02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945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573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10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4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c25b19c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c25b19c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975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25b19c7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25b19c7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l-GR" altLang="ko" sz="1100" baseline="300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∗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t) is expected value of (infinitesimal) change in event count over time, given event history </a:t>
            </a:r>
            <a:endParaRPr lang="af-ZA" altLang="ko-KR" sz="110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⇔ 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l-GR" altLang="ko" sz="1100" baseline="300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∗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t) is </a:t>
            </a:r>
            <a:r>
              <a:rPr lang="af-ZA" altLang="ko" sz="1100" b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number of events per time interval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, and this changes over time! </a:t>
            </a:r>
            <a:endParaRPr lang="af-ZA" altLang="ko-KR" sz="110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277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25b19c7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25b19c7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67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cc25b19c7_7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cc25b19c7_7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618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- Tick</a:t>
            </a:r>
            <a:r>
              <a:rPr lang="en-US" altLang="ko-KR" baseline="0"/>
              <a:t> </a:t>
            </a:r>
            <a:r>
              <a:rPr lang="ko-KR" altLang="en-US" baseline="0"/>
              <a:t>깔았는데 아래 에러 나면</a:t>
            </a:r>
            <a:r>
              <a:rPr lang="en-US" altLang="ko-KR" baseline="0"/>
              <a:t>, pip install –upgrade </a:t>
            </a:r>
            <a:r>
              <a:rPr lang="en-US" altLang="ko-KR" baseline="0" err="1"/>
              <a:t>scipy</a:t>
            </a:r>
            <a:endParaRPr lang="en-US" altLang="ko-KR" baseline="0"/>
          </a:p>
          <a:p>
            <a:pPr marL="158750" indent="0">
              <a:buNone/>
            </a:pPr>
            <a:r>
              <a:rPr lang="en-US" altLang="ko-KR" sz="1100" b="1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ImportError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cannot import name 'comb‘</a:t>
            </a: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simulation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Roboto" panose="020B0600000101010101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through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which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are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functions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on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 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MathJax_Main"/>
              </a:rPr>
              <a:t>[0,∞)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.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B0600000101010101" charset="0"/>
            </a:endParaRP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44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- Tick</a:t>
            </a:r>
            <a:r>
              <a:rPr lang="en-US" altLang="ko-KR" baseline="0"/>
              <a:t> </a:t>
            </a:r>
            <a:r>
              <a:rPr lang="ko-KR" altLang="en-US" baseline="0"/>
              <a:t>깔았는데 아래 에러 나면</a:t>
            </a:r>
            <a:r>
              <a:rPr lang="en-US" altLang="ko-KR" baseline="0"/>
              <a:t>, pip install –upgrade </a:t>
            </a:r>
            <a:r>
              <a:rPr lang="en-US" altLang="ko-KR" baseline="0" err="1"/>
              <a:t>scipy</a:t>
            </a:r>
            <a:endParaRPr lang="en-US" altLang="ko-KR" baseline="0"/>
          </a:p>
          <a:p>
            <a:pPr marL="158750" indent="0">
              <a:buNone/>
            </a:pPr>
            <a:r>
              <a:rPr lang="en-US" altLang="ko-KR" sz="1100" b="1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ImportError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cannot import name 'comb‘</a:t>
            </a: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simulation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Roboto" panose="020B0600000101010101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through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which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are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functions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on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 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MathJax_Main"/>
              </a:rPr>
              <a:t>[0,∞)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.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B0600000101010101" charset="0"/>
            </a:endParaRP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2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64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244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580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90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c25b19c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c25b19c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77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7542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47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53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56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43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37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새로운 데이터에 대한 아웃풋을 예측하기 위해서</a:t>
            </a:r>
            <a:r>
              <a:rPr lang="en-US" altLang="ko-KR"/>
              <a:t>,</a:t>
            </a:r>
            <a:r>
              <a:rPr lang="ko-KR" altLang="en-US"/>
              <a:t> 관찰한 데이터로부터 </a:t>
            </a:r>
            <a:r>
              <a:rPr lang="ko-KR" altLang="en-US" err="1"/>
              <a:t>파라미터를</a:t>
            </a:r>
            <a:r>
              <a:rPr lang="ko-KR" altLang="en-US"/>
              <a:t> </a:t>
            </a:r>
            <a:r>
              <a:rPr lang="ko-KR" altLang="en-US" err="1"/>
              <a:t>추정해야한다</a:t>
            </a:r>
            <a:r>
              <a:rPr lang="en-US" altLang="ko-KR"/>
              <a:t>.</a:t>
            </a:r>
            <a:r>
              <a:rPr lang="ko-KR" altLang="en-US"/>
              <a:t> 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  <a:p>
            <a:pPr marL="0" indent="0">
              <a:buNone/>
            </a:pPr>
            <a:r>
              <a:rPr lang="ko-KR" altLang="en-US"/>
              <a:t>파라미터에 대해서 </a:t>
            </a:r>
            <a:r>
              <a:rPr lang="en-US" altLang="ko-KR"/>
              <a:t>gaussian</a:t>
            </a:r>
            <a:r>
              <a:rPr lang="ko-KR" altLang="en-US"/>
              <a:t> </a:t>
            </a:r>
            <a:r>
              <a:rPr lang="en-US" altLang="ko-KR"/>
              <a:t>prior</a:t>
            </a:r>
            <a:r>
              <a:rPr lang="ko-KR" altLang="en-US" err="1"/>
              <a:t>를</a:t>
            </a:r>
            <a:r>
              <a:rPr lang="ko-KR" altLang="en-US"/>
              <a:t> 사용한다고 하고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gaussian</a:t>
            </a:r>
            <a:r>
              <a:rPr lang="ko-KR" altLang="en-US"/>
              <a:t> </a:t>
            </a:r>
            <a:r>
              <a:rPr lang="en-US" altLang="ko-KR" err="1"/>
              <a:t>likelihoood</a:t>
            </a:r>
            <a:r>
              <a:rPr lang="ko-KR" altLang="en-US" err="1"/>
              <a:t>를</a:t>
            </a:r>
            <a:r>
              <a:rPr lang="ko-KR" altLang="en-US"/>
              <a:t> 사용한다고 하면</a:t>
            </a:r>
            <a:r>
              <a:rPr lang="en-US" altLang="ko-KR"/>
              <a:t>,</a:t>
            </a:r>
            <a:r>
              <a:rPr lang="ko-KR" altLang="en-US"/>
              <a:t> 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74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35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우리에게</a:t>
            </a:r>
            <a:r>
              <a:rPr lang="en-US" altLang="ko-KR"/>
              <a:t> </a:t>
            </a:r>
            <a:r>
              <a:rPr lang="ko-KR" altLang="en-US"/>
              <a:t>익숙한</a:t>
            </a:r>
            <a:r>
              <a:rPr lang="en-US"/>
              <a:t> Gaussian distribution</a:t>
            </a:r>
            <a:r>
              <a:rPr lang="ko-KR" altLang="en-US"/>
              <a:t>은</a:t>
            </a:r>
            <a:r>
              <a:rPr lang="en-US"/>
              <a:t> mean vector</a:t>
            </a:r>
            <a:r>
              <a:rPr lang="ko-KR" altLang="en-US"/>
              <a:t>와</a:t>
            </a:r>
            <a:r>
              <a:rPr lang="en-US"/>
              <a:t> variance matrix</a:t>
            </a:r>
            <a:r>
              <a:rPr lang="ko-KR" altLang="en-US"/>
              <a:t>로부터</a:t>
            </a:r>
            <a:r>
              <a:rPr lang="en-US" altLang="ko-KR"/>
              <a:t> </a:t>
            </a:r>
            <a:r>
              <a:rPr lang="ko-KR" altLang="en-US"/>
              <a:t>정의가</a:t>
            </a:r>
            <a:r>
              <a:rPr lang="en-US" altLang="ko-KR"/>
              <a:t> </a:t>
            </a:r>
            <a:r>
              <a:rPr lang="ko-KR" altLang="en-US"/>
              <a:t>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이를</a:t>
            </a:r>
            <a:r>
              <a:rPr lang="en-US" altLang="ko-KR"/>
              <a:t> </a:t>
            </a:r>
            <a:r>
              <a:rPr lang="ko-KR" altLang="en-US"/>
              <a:t>일반화하여</a:t>
            </a:r>
            <a:r>
              <a:rPr lang="en-US" altLang="ko-KR"/>
              <a:t> </a:t>
            </a:r>
            <a:r>
              <a:rPr lang="ko-KR" altLang="en-US"/>
              <a:t>생각하면</a:t>
            </a:r>
            <a:r>
              <a:rPr lang="en-US" altLang="ko-KR"/>
              <a:t> </a:t>
            </a:r>
            <a:r>
              <a:rPr lang="ko-KR" altLang="en-US"/>
              <a:t>확장된</a:t>
            </a:r>
            <a:r>
              <a:rPr lang="en-US" altLang="ko-KR"/>
              <a:t> </a:t>
            </a:r>
            <a:r>
              <a:rPr lang="ko-KR" altLang="en-US"/>
              <a:t>개념을</a:t>
            </a:r>
            <a:r>
              <a:rPr lang="en-US" altLang="ko-KR"/>
              <a:t> </a:t>
            </a:r>
            <a:r>
              <a:rPr lang="ko-KR" altLang="en-US"/>
              <a:t>생각해볼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 Gaussian Process</a:t>
            </a:r>
            <a:r>
              <a:rPr lang="ko-KR" altLang="en-US"/>
              <a:t>는</a:t>
            </a:r>
            <a:r>
              <a:rPr lang="en-US"/>
              <a:t> mean function m(x)m(x)</a:t>
            </a:r>
            <a:r>
              <a:rPr lang="ko-KR" altLang="en-US"/>
              <a:t>과</a:t>
            </a:r>
            <a:r>
              <a:rPr lang="en-US"/>
              <a:t> covariance</a:t>
            </a:r>
            <a:r>
              <a:rPr lang="en-US" altLang="ko-KR"/>
              <a:t> </a:t>
            </a:r>
            <a:r>
              <a:rPr lang="ko-KR" altLang="en-US"/>
              <a:t>함수</a:t>
            </a:r>
            <a:r>
              <a:rPr lang="en-US"/>
              <a:t> k(x,x′)k(x,x′)</a:t>
            </a:r>
            <a:r>
              <a:rPr lang="en-US" altLang="ko-KR"/>
              <a:t> </a:t>
            </a:r>
            <a:r>
              <a:rPr lang="ko-KR" altLang="en-US"/>
              <a:t>로부터</a:t>
            </a:r>
            <a:r>
              <a:rPr lang="en-US" altLang="ko-KR"/>
              <a:t> </a:t>
            </a:r>
            <a:r>
              <a:rPr lang="ko-KR" altLang="en-US"/>
              <a:t>정의됩니다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따라서</a:t>
            </a:r>
            <a:r>
              <a:rPr lang="en-US"/>
              <a:t> ussian distribution</a:t>
            </a:r>
            <a:r>
              <a:rPr lang="ko-KR" altLang="en-US"/>
              <a:t>은</a:t>
            </a:r>
            <a:r>
              <a:rPr lang="en-US" altLang="ko-KR"/>
              <a:t> </a:t>
            </a:r>
            <a:r>
              <a:rPr lang="ko-KR" altLang="en-US"/>
              <a:t>벡터들에서</a:t>
            </a:r>
            <a:r>
              <a:rPr lang="en-US" altLang="ko-KR"/>
              <a:t> </a:t>
            </a:r>
            <a:r>
              <a:rPr lang="ko-KR" altLang="en-US"/>
              <a:t>놀지만</a:t>
            </a:r>
            <a:r>
              <a:rPr lang="en-US"/>
              <a:t> Gaussian processs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함수들에서</a:t>
            </a:r>
            <a:r>
              <a:rPr lang="en-US" altLang="ko-KR"/>
              <a:t> </a:t>
            </a:r>
            <a:r>
              <a:rPr lang="ko-KR" altLang="en-US"/>
              <a:t>놀고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이러한</a:t>
            </a:r>
            <a:r>
              <a:rPr lang="en-US"/>
              <a:t> Gaussian process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아래와</a:t>
            </a:r>
            <a:r>
              <a:rPr lang="en-US" altLang="ko-KR"/>
              <a:t> </a:t>
            </a:r>
            <a:r>
              <a:rPr lang="ko-KR" altLang="en-US"/>
              <a:t>같이</a:t>
            </a:r>
            <a:r>
              <a:rPr lang="en-US" altLang="ko-KR"/>
              <a:t> </a:t>
            </a:r>
            <a:r>
              <a:rPr lang="ko-KR" altLang="en-US"/>
              <a:t>표현됩니다</a:t>
            </a:r>
            <a:r>
              <a:rPr lang="en-US"/>
              <a:t>. </a:t>
            </a:r>
            <a:r>
              <a:rPr lang="ko-KR" altLang="en-US"/>
              <a:t>따라서</a:t>
            </a:r>
            <a:r>
              <a:rPr lang="en-US"/>
              <a:t> Gaussian </a:t>
            </a:r>
            <a:r>
              <a:rPr lang="en-US" err="1"/>
              <a:t>distribution에서</a:t>
            </a:r>
            <a:r>
              <a:rPr lang="en-US"/>
              <a:t> </a:t>
            </a:r>
            <a:r>
              <a:rPr lang="en-US" err="1"/>
              <a:t>뽑아</a:t>
            </a:r>
            <a:r>
              <a:rPr lang="en-US"/>
              <a:t> 낸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변수는</a:t>
            </a:r>
            <a:r>
              <a:rPr lang="en-US"/>
              <a:t> </a:t>
            </a:r>
            <a:r>
              <a:rPr lang="en-US" err="1"/>
              <a:t>벡터이지만</a:t>
            </a:r>
            <a:r>
              <a:rPr lang="en-US"/>
              <a:t>, Gaussian </a:t>
            </a:r>
            <a:r>
              <a:rPr lang="en-US" err="1"/>
              <a:t>process에서는</a:t>
            </a:r>
            <a:r>
              <a:rPr lang="en-US"/>
              <a:t>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함수</a:t>
            </a:r>
            <a:r>
              <a:rPr lang="en-US"/>
              <a:t> f(x)f(x)가 </a:t>
            </a:r>
            <a:r>
              <a:rPr lang="en-US" err="1"/>
              <a:t>뽑혀져</a:t>
            </a:r>
            <a:r>
              <a:rPr lang="en-US"/>
              <a:t> </a:t>
            </a:r>
            <a:r>
              <a:rPr lang="en-US" err="1"/>
              <a:t>나오며</a:t>
            </a:r>
            <a:r>
              <a:rPr lang="en-US"/>
              <a:t> 이 </a:t>
            </a:r>
            <a:r>
              <a:rPr lang="en-US" err="1"/>
              <a:t>함수는</a:t>
            </a:r>
            <a:r>
              <a:rPr lang="en-US"/>
              <a:t> </a:t>
            </a:r>
            <a:r>
              <a:rPr lang="en-US" err="1"/>
              <a:t>제각각</a:t>
            </a:r>
            <a:r>
              <a:rPr lang="en-US"/>
              <a:t> </a:t>
            </a:r>
            <a:r>
              <a:rPr lang="en-US" err="1"/>
              <a:t>각자의</a:t>
            </a:r>
            <a:r>
              <a:rPr lang="en-US"/>
              <a:t> </a:t>
            </a:r>
            <a:r>
              <a:rPr lang="en-US" err="1"/>
              <a:t>평균과</a:t>
            </a:r>
            <a:r>
              <a:rPr lang="en-US"/>
              <a:t> </a:t>
            </a:r>
            <a:r>
              <a:rPr lang="en-US" err="1"/>
              <a:t>분산을</a:t>
            </a:r>
            <a:r>
              <a:rPr lang="en-US"/>
              <a:t> </a:t>
            </a:r>
            <a:r>
              <a:rPr lang="en-US" err="1"/>
              <a:t>갖습니다</a:t>
            </a:r>
            <a:r>
              <a:rPr lang="en-US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1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우리에게</a:t>
            </a:r>
            <a:r>
              <a:rPr lang="en-US" altLang="ko-KR"/>
              <a:t> </a:t>
            </a:r>
            <a:r>
              <a:rPr lang="ko-KR" altLang="en-US"/>
              <a:t>익숙한</a:t>
            </a:r>
            <a:r>
              <a:rPr lang="en-US"/>
              <a:t> Gaussian distribution</a:t>
            </a:r>
            <a:r>
              <a:rPr lang="ko-KR" altLang="en-US"/>
              <a:t>은</a:t>
            </a:r>
            <a:r>
              <a:rPr lang="en-US"/>
              <a:t> mean vector</a:t>
            </a:r>
            <a:r>
              <a:rPr lang="ko-KR" altLang="en-US"/>
              <a:t>와</a:t>
            </a:r>
            <a:r>
              <a:rPr lang="en-US"/>
              <a:t> variance matrix</a:t>
            </a:r>
            <a:r>
              <a:rPr lang="ko-KR" altLang="en-US" err="1"/>
              <a:t>로부터</a:t>
            </a:r>
            <a:r>
              <a:rPr lang="en-US" altLang="ko-KR"/>
              <a:t> </a:t>
            </a:r>
            <a:r>
              <a:rPr lang="ko-KR" altLang="en-US"/>
              <a:t>정의가</a:t>
            </a:r>
            <a:r>
              <a:rPr lang="en-US" altLang="ko-KR"/>
              <a:t> </a:t>
            </a:r>
            <a:r>
              <a:rPr lang="ko-KR" altLang="en-US"/>
              <a:t>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이를</a:t>
            </a:r>
            <a:r>
              <a:rPr lang="en-US" altLang="ko-KR"/>
              <a:t> </a:t>
            </a:r>
            <a:r>
              <a:rPr lang="ko-KR" altLang="en-US"/>
              <a:t>일반화하여</a:t>
            </a:r>
            <a:r>
              <a:rPr lang="en-US" altLang="ko-KR"/>
              <a:t> </a:t>
            </a:r>
            <a:r>
              <a:rPr lang="ko-KR" altLang="en-US"/>
              <a:t>생각하면</a:t>
            </a:r>
            <a:r>
              <a:rPr lang="en-US" altLang="ko-KR"/>
              <a:t> </a:t>
            </a:r>
            <a:r>
              <a:rPr lang="ko-KR" altLang="en-US"/>
              <a:t>확장된</a:t>
            </a:r>
            <a:r>
              <a:rPr lang="en-US" altLang="ko-KR"/>
              <a:t> </a:t>
            </a:r>
            <a:r>
              <a:rPr lang="ko-KR" altLang="en-US"/>
              <a:t>개념을</a:t>
            </a:r>
            <a:r>
              <a:rPr lang="en-US" altLang="ko-KR"/>
              <a:t> </a:t>
            </a:r>
            <a:r>
              <a:rPr lang="ko-KR" altLang="en-US" err="1"/>
              <a:t>생각해볼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 Gaussian Process</a:t>
            </a:r>
            <a:r>
              <a:rPr lang="ko-KR" altLang="en-US"/>
              <a:t>는</a:t>
            </a:r>
            <a:r>
              <a:rPr lang="en-US"/>
              <a:t> mean function m(x)m(x)</a:t>
            </a:r>
            <a:r>
              <a:rPr lang="ko-KR" altLang="en-US"/>
              <a:t>과</a:t>
            </a:r>
            <a:r>
              <a:rPr lang="en-US"/>
              <a:t> covariance</a:t>
            </a:r>
            <a:r>
              <a:rPr lang="en-US" altLang="ko-KR"/>
              <a:t> </a:t>
            </a:r>
            <a:r>
              <a:rPr lang="ko-KR" altLang="en-US"/>
              <a:t>함수</a:t>
            </a:r>
            <a:r>
              <a:rPr lang="en-US"/>
              <a:t> k(</a:t>
            </a:r>
            <a:r>
              <a:rPr lang="en-US" err="1"/>
              <a:t>x,x</a:t>
            </a:r>
            <a:r>
              <a:rPr lang="en-US"/>
              <a:t>′)k(</a:t>
            </a:r>
            <a:r>
              <a:rPr lang="en-US" err="1"/>
              <a:t>x,x</a:t>
            </a:r>
            <a:r>
              <a:rPr lang="en-US"/>
              <a:t>′)</a:t>
            </a:r>
            <a:r>
              <a:rPr lang="en-US" altLang="ko-KR"/>
              <a:t> </a:t>
            </a:r>
            <a:r>
              <a:rPr lang="ko-KR" altLang="en-US" err="1"/>
              <a:t>로부터</a:t>
            </a:r>
            <a:r>
              <a:rPr lang="en-US" altLang="ko-KR"/>
              <a:t> </a:t>
            </a:r>
            <a:r>
              <a:rPr lang="ko-KR" altLang="en-US"/>
              <a:t>정의됩니다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따라서</a:t>
            </a:r>
            <a:r>
              <a:rPr lang="en-US"/>
              <a:t> </a:t>
            </a:r>
            <a:r>
              <a:rPr lang="en-US" err="1"/>
              <a:t>ussian</a:t>
            </a:r>
            <a:r>
              <a:rPr lang="en-US"/>
              <a:t> distribution</a:t>
            </a:r>
            <a:r>
              <a:rPr lang="ko-KR" altLang="en-US"/>
              <a:t>은</a:t>
            </a:r>
            <a:r>
              <a:rPr lang="en-US" altLang="ko-KR"/>
              <a:t> </a:t>
            </a:r>
            <a:r>
              <a:rPr lang="ko-KR" altLang="en-US"/>
              <a:t>벡터들에서</a:t>
            </a:r>
            <a:r>
              <a:rPr lang="en-US" altLang="ko-KR"/>
              <a:t> </a:t>
            </a:r>
            <a:r>
              <a:rPr lang="ko-KR" altLang="en-US"/>
              <a:t>놀지만</a:t>
            </a:r>
            <a:r>
              <a:rPr lang="en-US"/>
              <a:t> Gaussian </a:t>
            </a:r>
            <a:r>
              <a:rPr lang="en-US" err="1"/>
              <a:t>processs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함수들에서</a:t>
            </a:r>
            <a:r>
              <a:rPr lang="en-US" altLang="ko-KR"/>
              <a:t> </a:t>
            </a:r>
            <a:r>
              <a:rPr lang="ko-KR" altLang="en-US"/>
              <a:t>놀고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이러한</a:t>
            </a:r>
            <a:r>
              <a:rPr lang="en-US"/>
              <a:t> Gaussian process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아래와</a:t>
            </a:r>
            <a:r>
              <a:rPr lang="en-US" altLang="ko-KR"/>
              <a:t> </a:t>
            </a:r>
            <a:r>
              <a:rPr lang="ko-KR" altLang="en-US"/>
              <a:t>같이</a:t>
            </a:r>
            <a:r>
              <a:rPr lang="en-US" altLang="ko-KR"/>
              <a:t> </a:t>
            </a:r>
            <a:r>
              <a:rPr lang="ko-KR" altLang="en-US"/>
              <a:t>표현됩니다</a:t>
            </a:r>
            <a:r>
              <a:rPr lang="en-US"/>
              <a:t>. </a:t>
            </a:r>
            <a:r>
              <a:rPr lang="ko-KR" altLang="en-US"/>
              <a:t>따라서</a:t>
            </a:r>
            <a:r>
              <a:rPr lang="en-US"/>
              <a:t> Gaussian </a:t>
            </a:r>
            <a:r>
              <a:rPr lang="en-US" err="1"/>
              <a:t>distribution에서</a:t>
            </a:r>
            <a:r>
              <a:rPr lang="en-US"/>
              <a:t> </a:t>
            </a:r>
            <a:r>
              <a:rPr lang="en-US" err="1"/>
              <a:t>뽑아</a:t>
            </a:r>
            <a:r>
              <a:rPr lang="en-US"/>
              <a:t> 낸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변수는</a:t>
            </a:r>
            <a:r>
              <a:rPr lang="en-US"/>
              <a:t> </a:t>
            </a:r>
            <a:r>
              <a:rPr lang="en-US" err="1"/>
              <a:t>벡터이지만</a:t>
            </a:r>
            <a:r>
              <a:rPr lang="en-US"/>
              <a:t>, Gaussian </a:t>
            </a:r>
            <a:r>
              <a:rPr lang="en-US" err="1"/>
              <a:t>process에서는</a:t>
            </a:r>
            <a:r>
              <a:rPr lang="en-US"/>
              <a:t>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함수</a:t>
            </a:r>
            <a:r>
              <a:rPr lang="en-US"/>
              <a:t> f(x)f(x)가 </a:t>
            </a:r>
            <a:r>
              <a:rPr lang="en-US" err="1"/>
              <a:t>뽑혀져</a:t>
            </a:r>
            <a:r>
              <a:rPr lang="en-US"/>
              <a:t> </a:t>
            </a:r>
            <a:r>
              <a:rPr lang="en-US" err="1"/>
              <a:t>나오며</a:t>
            </a:r>
            <a:r>
              <a:rPr lang="en-US"/>
              <a:t> 이 </a:t>
            </a:r>
            <a:r>
              <a:rPr lang="en-US" err="1"/>
              <a:t>함수는</a:t>
            </a:r>
            <a:r>
              <a:rPr lang="en-US"/>
              <a:t> </a:t>
            </a:r>
            <a:r>
              <a:rPr lang="en-US" err="1"/>
              <a:t>제각각</a:t>
            </a:r>
            <a:r>
              <a:rPr lang="en-US"/>
              <a:t> </a:t>
            </a:r>
            <a:r>
              <a:rPr lang="en-US" err="1"/>
              <a:t>각자의</a:t>
            </a:r>
            <a:r>
              <a:rPr lang="en-US"/>
              <a:t> </a:t>
            </a:r>
            <a:r>
              <a:rPr lang="en-US" err="1"/>
              <a:t>평균과</a:t>
            </a:r>
            <a:r>
              <a:rPr lang="en-US"/>
              <a:t> </a:t>
            </a:r>
            <a:r>
              <a:rPr lang="en-US" err="1"/>
              <a:t>분산을</a:t>
            </a:r>
            <a:r>
              <a:rPr lang="en-US"/>
              <a:t> </a:t>
            </a:r>
            <a:r>
              <a:rPr lang="en-US" err="1"/>
              <a:t>갖습니다</a:t>
            </a:r>
            <a:r>
              <a:rPr lang="en-US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8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53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molyakov/experiments_with_python/blob/master/chp02/mean_field_mrf.ipynb" TargetMode="External"/><Relationship Id="rId2" Type="http://schemas.openxmlformats.org/officeDocument/2006/relationships/hyperlink" Target="https://towardsdatascience.com/variational-inference-ising-model-6820d3d13f6a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hyperlink" Target="http://katbailey.github.io/post/gaussian-processes-for-dummie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7.emf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emf"/><Relationship Id="rId10" Type="http://schemas.openxmlformats.org/officeDocument/2006/relationships/image" Target="../media/image94.png"/><Relationship Id="rId4" Type="http://schemas.openxmlformats.org/officeDocument/2006/relationships/image" Target="../media/image88.emf"/><Relationship Id="rId9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emf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NULL"/><Relationship Id="rId5" Type="http://schemas.openxmlformats.org/officeDocument/2006/relationships/image" Target="../media/image99.png"/><Relationship Id="rId10" Type="http://schemas.openxmlformats.org/officeDocument/2006/relationships/image" Target="NULL"/><Relationship Id="rId4" Type="http://schemas.openxmlformats.org/officeDocument/2006/relationships/image" Target="../media/image98.png"/><Relationship Id="rId9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I-Kobayashi/TiDeH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../media/image110.png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ko" dirty="0"/>
              <a:t>AI Expert </a:t>
            </a:r>
            <a:r>
              <a:rPr lang="ko-KR" altLang="en-US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프로그램 실습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ko" b="1" dirty="0"/>
              <a:t>7/9 Graphical Models, Gaussian Process, Hawkes Process</a:t>
            </a:r>
            <a:endParaRPr lang="af-Z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>
                <a:solidFill>
                  <a:schemeClr val="bg2"/>
                </a:solidFill>
              </a:rPr>
              <a:t>Ising Model</a:t>
            </a:r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18" y="1467799"/>
                <a:ext cx="7227794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  <a:endParaRPr lang="en-US" altLang="ko-KR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ko-KR" b="0" dirty="0">
                  <a:solidFill>
                    <a:schemeClr val="bg2"/>
                  </a:solidFill>
                </a:endParaRPr>
              </a:p>
              <a:p>
                <a:pPr marL="596900" lvl="1" indent="0">
                  <a:buNone/>
                </a:pPr>
                <a:endParaRPr lang="en-US" altLang="ko-KR" b="0" dirty="0">
                  <a:solidFill>
                    <a:schemeClr val="bg2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18" y="1467799"/>
                <a:ext cx="7227794" cy="3487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EBAC1E7D-7FC5-4DC2-B868-B5084AE017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6880" y="2913521"/>
              <a:ext cx="1995768" cy="1623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5256">
                      <a:extLst>
                        <a:ext uri="{9D8B030D-6E8A-4147-A177-3AD203B41FA5}">
                          <a16:colId xmlns:a16="http://schemas.microsoft.com/office/drawing/2014/main" val="3388931024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3979904739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1802974319"/>
                        </a:ext>
                      </a:extLst>
                    </a:gridCol>
                  </a:tblGrid>
                  <a:tr h="657392">
                    <a:tc>
                      <a:txBody>
                        <a:bodyPr/>
                        <a:lstStyle/>
                        <a:p>
                          <a:pPr lvl="0" algn="r" latinLnBrk="1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700">
                            <a:solidFill>
                              <a:schemeClr val="bg2"/>
                            </a:solidFill>
                          </a:endParaRPr>
                        </a:p>
                        <a:p>
                          <a:pPr lvl="0" algn="l" latinLnBrk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b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892461657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2606659581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13857485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EBAC1E7D-7FC5-4DC2-B868-B5084AE017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26975"/>
                  </p:ext>
                </p:extLst>
              </p:nvPr>
            </p:nvGraphicFramePr>
            <p:xfrm>
              <a:off x="976880" y="2913521"/>
              <a:ext cx="1995768" cy="1623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5256">
                      <a:extLst>
                        <a:ext uri="{9D8B030D-6E8A-4147-A177-3AD203B41FA5}">
                          <a16:colId xmlns:a16="http://schemas.microsoft.com/office/drawing/2014/main" val="3388931024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3979904739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1802974319"/>
                        </a:ext>
                      </a:extLst>
                    </a:gridCol>
                  </a:tblGrid>
                  <a:tr h="6573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b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917" t="-917" r="-202752" b="-147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892461657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100000" t="-139241" r="-100909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201835" t="-139241" r="-1835" b="-103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659581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100000" t="-236250" r="-100909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201835" t="-236250" r="-1835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57485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80;p15">
                <a:extLst>
                  <a:ext uri="{FF2B5EF4-FFF2-40B4-BE49-F238E27FC236}">
                    <a16:creationId xmlns:a16="http://schemas.microsoft.com/office/drawing/2014/main" id="{C507B554-97D7-48C7-B443-A0482E835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8410" y="2346512"/>
                <a:ext cx="5367040" cy="2521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>
                  <a:buNone/>
                </a:pPr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high.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small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high.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small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Google Shape;80;p15">
                <a:extLst>
                  <a:ext uri="{FF2B5EF4-FFF2-40B4-BE49-F238E27FC236}">
                    <a16:creationId xmlns:a16="http://schemas.microsoft.com/office/drawing/2014/main" id="{C507B554-97D7-48C7-B443-A0482E835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410" y="2346512"/>
                <a:ext cx="5367040" cy="2521323"/>
              </a:xfrm>
              <a:prstGeom prst="rect">
                <a:avLst/>
              </a:prstGeom>
              <a:blipFill>
                <a:blip r:embed="rId5"/>
                <a:stretch>
                  <a:fillRect b="-26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4556" y="4518653"/>
                <a:ext cx="1179873" cy="43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556" y="4518653"/>
                <a:ext cx="1179873" cy="431261"/>
              </a:xfrm>
              <a:prstGeom prst="rect">
                <a:avLst/>
              </a:prstGeom>
              <a:blipFill>
                <a:blip r:embed="rId6"/>
                <a:stretch>
                  <a:fillRect b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2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>
                <a:solidFill>
                  <a:schemeClr val="bg2"/>
                </a:solidFill>
              </a:rPr>
              <a:t>Ising Model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4" y="1874406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5909" y="1440905"/>
                <a:ext cx="5318311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noisy pixel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binary state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endParaRPr lang="en-US" altLang="ko-KR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altLang="ko-KR" b="0" i="1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US" altLang="ko-KR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(set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)</a:t>
                </a:r>
                <a:endParaRPr lang="en-US" altLang="ko-KR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ko-KR" dirty="0" smtClean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           (Markov property)</a:t>
                </a:r>
                <a:endParaRPr lang="en-US" altLang="ko-KR" b="0" dirty="0" smtClean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r>
                  <a:rPr lang="en-US" altLang="ko" b="0" dirty="0" smtClean="0">
                    <a:solidFill>
                      <a:schemeClr val="bg2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909" y="1440905"/>
                <a:ext cx="5318311" cy="3487911"/>
              </a:xfrm>
              <a:prstGeom prst="rect">
                <a:avLst/>
              </a:prstGeom>
              <a:blipFill>
                <a:blip r:embed="rId3"/>
                <a:stretch>
                  <a:fillRect b="-130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80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i="1" dirty="0" smtClean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ko-KR" i="1" dirty="0" smtClean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ko-KR" b="0" dirty="0" smtClean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r>
                  <a:rPr lang="en-US" dirty="0" smtClean="0">
                    <a:solidFill>
                      <a:schemeClr val="bg2"/>
                    </a:solidFill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dirty="0" smtClean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250" y="966923"/>
                <a:ext cx="8484600" cy="271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 smtClean="0">
                    <a:solidFill>
                      <a:schemeClr val="bg2"/>
                    </a:solidFill>
                  </a:rPr>
                  <a:t>Variational</a:t>
                </a:r>
                <a:r>
                  <a:rPr lang="en-US" dirty="0">
                    <a:solidFill>
                      <a:schemeClr val="bg2"/>
                    </a:solidFill>
                  </a:rPr>
                  <a:t> Inference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>
                    <a:solidFill>
                      <a:schemeClr val="bg2"/>
                    </a:solidFill>
                  </a:rPr>
                  <a:t>Approximate intractable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using tractable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Mean field approximation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Example: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dirty="0">
                    <a:solidFill>
                      <a:srgbClr val="4285F4"/>
                    </a:solidFill>
                  </a:rPr>
                  <a:t>Unknown distribution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" dirty="0">
                    <a:solidFill>
                      <a:srgbClr val="FF0000"/>
                    </a:solidFill>
                  </a:rPr>
                  <a:t>Normal distribution</a:t>
                </a: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" y="966923"/>
                <a:ext cx="8484600" cy="2710200"/>
              </a:xfrm>
              <a:prstGeom prst="rect">
                <a:avLst/>
              </a:prstGeom>
              <a:blipFill>
                <a:blip r:embed="rId2"/>
                <a:stretch>
                  <a:fillRect b="-240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99FB7ED-005B-4938-8662-5CDFC7FD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766" y="3249546"/>
            <a:ext cx="5131902" cy="141614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C4970D-B4CE-41A1-901B-B799C00C8A55}"/>
              </a:ext>
            </a:extLst>
          </p:cNvPr>
          <p:cNvCxnSpPr/>
          <p:nvPr/>
        </p:nvCxnSpPr>
        <p:spPr>
          <a:xfrm>
            <a:off x="2164424" y="1699985"/>
            <a:ext cx="2164976" cy="0"/>
          </a:xfrm>
          <a:prstGeom prst="line">
            <a:avLst/>
          </a:prstGeom>
          <a:ln w="28575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69E4E7E-488C-4136-AA82-635D93825091}"/>
              </a:ext>
            </a:extLst>
          </p:cNvPr>
          <p:cNvCxnSpPr>
            <a:cxnSpLocks/>
          </p:cNvCxnSpPr>
          <p:nvPr/>
        </p:nvCxnSpPr>
        <p:spPr>
          <a:xfrm>
            <a:off x="4858318" y="1699985"/>
            <a:ext cx="20999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E3C60549-710A-46A2-9328-4664314527DB}"/>
              </a:ext>
            </a:extLst>
          </p:cNvPr>
          <p:cNvSpPr txBox="1">
            <a:spLocks/>
          </p:cNvSpPr>
          <p:nvPr/>
        </p:nvSpPr>
        <p:spPr>
          <a:xfrm>
            <a:off x="4858318" y="1644283"/>
            <a:ext cx="1926798" cy="43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200">
                <a:solidFill>
                  <a:srgbClr val="FF0000"/>
                </a:solidFill>
              </a:rPr>
              <a:t>Proposal distribution</a:t>
            </a:r>
          </a:p>
        </p:txBody>
      </p:sp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AE9941E1-7765-482D-B391-149D590E90F5}"/>
              </a:ext>
            </a:extLst>
          </p:cNvPr>
          <p:cNvSpPr txBox="1">
            <a:spLocks/>
          </p:cNvSpPr>
          <p:nvPr/>
        </p:nvSpPr>
        <p:spPr>
          <a:xfrm>
            <a:off x="2204458" y="1616433"/>
            <a:ext cx="1926798" cy="43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200">
                <a:solidFill>
                  <a:schemeClr val="tx1">
                    <a:lumMod val="75000"/>
                  </a:schemeClr>
                </a:solidFill>
              </a:rPr>
              <a:t>Target distribution</a:t>
            </a:r>
          </a:p>
        </p:txBody>
      </p:sp>
    </p:spTree>
    <p:extLst>
      <p:ext uri="{BB962C8B-B14F-4D97-AF65-F5344CB8AC3E}">
        <p14:creationId xmlns:p14="http://schemas.microsoft.com/office/powerpoint/2010/main" val="82780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lang="en-US" dirty="0" smtClean="0"/>
                  <a:t>V</a:t>
                </a:r>
                <a:r>
                  <a:rPr lang="en-US" dirty="0" err="1" smtClean="0"/>
                  <a:t>ariational</a:t>
                </a:r>
                <a:r>
                  <a:rPr lang="en-US" dirty="0" smtClean="0"/>
                  <a:t> </a:t>
                </a:r>
                <a:r>
                  <a:rPr lang="en-US" dirty="0"/>
                  <a:t>inference for </a:t>
                </a:r>
                <a:r>
                  <a:rPr lang="en-US" dirty="0" err="1"/>
                  <a:t>Ising</a:t>
                </a:r>
                <a:r>
                  <a:rPr lang="en-US" dirty="0"/>
                  <a:t> model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 smtClean="0">
                    <a:solidFill>
                      <a:srgbClr val="4285F4"/>
                    </a:solidFill>
                  </a:rPr>
                  <a:t>Target distribution: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4285F4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dirty="0" smtClean="0">
                    <a:solidFill>
                      <a:srgbClr val="FF0000"/>
                    </a:solidFill>
                  </a:rPr>
                  <a:t>Proposal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ko-KR" dirty="0" smtClean="0"/>
                  <a:t>Mean field approximation</a:t>
                </a:r>
                <a:endParaRPr lang="en-US" altLang="ko-KR" dirty="0"/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mean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b="0" dirty="0" smtClean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b="0" dirty="0" smtClean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𝑐𝑜𝑛𝑠𝑡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>
                                <a:latin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 b="-51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45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b="0" dirty="0" smtClean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ko-KR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dirty="0" smtClean="0"/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/>
                  <a:t> </a:t>
                </a:r>
                <a:r>
                  <a:rPr lang="en-US" altLang="ko-KR" dirty="0" smtClean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 + </m:t>
                        </m:r>
                        <m:func>
                          <m:func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 smtClean="0"/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+0.5∗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 b="-101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6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i="0" dirty="0" smtClean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+0.5∗(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+(−1)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bg2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(−2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 smtClean="0">
                    <a:solidFill>
                      <a:schemeClr val="bg2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19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ko-KR" b="0" dirty="0" smtClean="0">
                    <a:solidFill>
                      <a:schemeClr val="bg2"/>
                    </a:solidFill>
                  </a:rPr>
                  <a:t>Update </a:t>
                </a:r>
                <a:r>
                  <a:rPr lang="en-US" altLang="ko-KR" b="0" dirty="0" err="1" smtClean="0">
                    <a:solidFill>
                      <a:schemeClr val="bg2"/>
                    </a:solidFill>
                  </a:rPr>
                  <a:t>variational</a:t>
                </a:r>
                <a:r>
                  <a:rPr lang="en-US" altLang="ko-KR" b="0" dirty="0" smtClean="0">
                    <a:solidFill>
                      <a:schemeClr val="bg2"/>
                    </a:solidFill>
                  </a:rPr>
                  <a:t>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i="1" dirty="0" smtClean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bg2"/>
                    </a:solidFill>
                  </a:rPr>
                  <a:t>                                                                                                             (fixed point algorithm)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Sup>
                      <m:sSub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                                                                                                   </a:t>
                </a:r>
                <a:r>
                  <a:rPr lang="en-US" altLang="ko-KR" dirty="0" smtClean="0">
                    <a:solidFill>
                      <a:schemeClr val="bg2"/>
                    </a:solidFill>
                  </a:rPr>
                  <a:t>(damped update)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4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Import library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5" y="1864837"/>
            <a:ext cx="4105275" cy="2428875"/>
          </a:xfrm>
          <a:prstGeom prst="rect">
            <a:avLst/>
          </a:prstGeom>
        </p:spPr>
      </p:pic>
      <p:sp>
        <p:nvSpPr>
          <p:cNvPr id="7" name="오른쪽 대괄호 6"/>
          <p:cNvSpPr/>
          <p:nvPr/>
        </p:nvSpPr>
        <p:spPr>
          <a:xfrm>
            <a:off x="3144983" y="2001982"/>
            <a:ext cx="152400" cy="297873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endCxn id="7" idx="2"/>
          </p:cNvCxnSpPr>
          <p:nvPr/>
        </p:nvCxnSpPr>
        <p:spPr>
          <a:xfrm rot="10800000" flipV="1">
            <a:off x="3297383" y="1614055"/>
            <a:ext cx="1279592" cy="536864"/>
          </a:xfrm>
          <a:prstGeom prst="bentConnector3">
            <a:avLst>
              <a:gd name="adj1" fmla="val 389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446419" y="846982"/>
            <a:ext cx="2169862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To visualize data (e.g. plot)</a:t>
            </a:r>
            <a:endParaRPr lang="en-US" altLang="ko" dirty="0">
              <a:solidFill>
                <a:schemeClr val="bg2"/>
              </a:solidFill>
            </a:endParaRPr>
          </a:p>
        </p:txBody>
      </p:sp>
      <p:cxnSp>
        <p:nvCxnSpPr>
          <p:cNvPr id="22" name="꺾인 연결선 21"/>
          <p:cNvCxnSpPr>
            <a:stCxn id="27" idx="2"/>
          </p:cNvCxnSpPr>
          <p:nvPr/>
        </p:nvCxnSpPr>
        <p:spPr>
          <a:xfrm rot="5400000">
            <a:off x="4287166" y="56236"/>
            <a:ext cx="461859" cy="4367203"/>
          </a:xfrm>
          <a:prstGeom prst="bent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426506" y="1241835"/>
            <a:ext cx="2550379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To handle image data (e.g. open)</a:t>
            </a:r>
            <a:endParaRPr lang="en-US" altLang="ko" dirty="0">
              <a:solidFill>
                <a:schemeClr val="bg2"/>
              </a:solidFill>
            </a:endParaRPr>
          </a:p>
        </p:txBody>
      </p:sp>
      <p:sp>
        <p:nvSpPr>
          <p:cNvPr id="29" name="오른쪽 대괄호 28"/>
          <p:cNvSpPr/>
          <p:nvPr/>
        </p:nvSpPr>
        <p:spPr>
          <a:xfrm>
            <a:off x="4156364" y="2904138"/>
            <a:ext cx="173182" cy="373476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29" idx="2"/>
          </p:cNvCxnSpPr>
          <p:nvPr/>
        </p:nvCxnSpPr>
        <p:spPr>
          <a:xfrm flipV="1">
            <a:off x="4329546" y="3079274"/>
            <a:ext cx="1565563" cy="11602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791791" y="2695737"/>
            <a:ext cx="2550379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Mathematical library/function/class</a:t>
            </a:r>
            <a:endParaRPr lang="en-US" altLang="ko" dirty="0">
              <a:solidFill>
                <a:schemeClr val="bg2"/>
              </a:solidFill>
            </a:endParaRPr>
          </a:p>
        </p:txBody>
      </p:sp>
      <p:sp>
        <p:nvSpPr>
          <p:cNvPr id="37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032594" y="3462810"/>
            <a:ext cx="2550379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To visualize progress</a:t>
            </a:r>
          </a:p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(e.g. iteration of loop)</a:t>
            </a:r>
            <a:endParaRPr lang="en-US" altLang="ko" dirty="0">
              <a:solidFill>
                <a:schemeClr val="bg2"/>
              </a:solidFill>
            </a:endParaRPr>
          </a:p>
        </p:txBody>
      </p:sp>
      <p:cxnSp>
        <p:nvCxnSpPr>
          <p:cNvPr id="38" name="꺾인 연결선 37"/>
          <p:cNvCxnSpPr>
            <a:stCxn id="37" idx="1"/>
          </p:cNvCxnSpPr>
          <p:nvPr/>
        </p:nvCxnSpPr>
        <p:spPr>
          <a:xfrm rot="10800000">
            <a:off x="2334494" y="3687781"/>
            <a:ext cx="2698100" cy="158567"/>
          </a:xfrm>
          <a:prstGeom prst="bentConnector3">
            <a:avLst>
              <a:gd name="adj1" fmla="val 4075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10800000">
            <a:off x="1465193" y="4097133"/>
            <a:ext cx="2559553" cy="725803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730241" y="4553171"/>
            <a:ext cx="2837694" cy="50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For deep copy of array</a:t>
            </a:r>
            <a:endParaRPr lang="en-US" altLang="k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0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Load image file as array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0" y="2176976"/>
            <a:ext cx="6486525" cy="1447800"/>
          </a:xfrm>
          <a:prstGeom prst="rect">
            <a:avLst/>
          </a:prstGeom>
        </p:spPr>
      </p:pic>
      <p:sp>
        <p:nvSpPr>
          <p:cNvPr id="20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1830044" y="2598182"/>
            <a:ext cx="2837694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Load image from jpg file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244436" y="2701636"/>
            <a:ext cx="220287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607214" y="2051261"/>
            <a:ext cx="3344629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Resize image for fast experiment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11550" y="2432606"/>
            <a:ext cx="1535959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67167" y="2701636"/>
            <a:ext cx="56614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031391" y="2647179"/>
            <a:ext cx="2837694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Height x Width X RGB</a:t>
            </a:r>
            <a:r>
              <a:rPr lang="en-US" altLang="ko" sz="1600" dirty="0" smtClean="0">
                <a:solidFill>
                  <a:srgbClr val="FF0000"/>
                </a:solidFill>
              </a:rPr>
              <a:t>A</a:t>
            </a:r>
            <a:endParaRPr lang="en-US" altLang="ko" sz="1600" dirty="0">
              <a:solidFill>
                <a:srgbClr val="FF0000"/>
              </a:solidFill>
            </a:endParaRPr>
          </a:p>
        </p:txBody>
      </p:sp>
      <p:sp>
        <p:nvSpPr>
          <p:cNvPr id="28" name="오른쪽 대괄호 27"/>
          <p:cNvSpPr/>
          <p:nvPr/>
        </p:nvSpPr>
        <p:spPr>
          <a:xfrm flipH="1">
            <a:off x="340850" y="2979234"/>
            <a:ext cx="91002" cy="42380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endCxn id="28" idx="2"/>
          </p:cNvCxnSpPr>
          <p:nvPr/>
        </p:nvCxnSpPr>
        <p:spPr>
          <a:xfrm rot="5400000" flipH="1" flipV="1">
            <a:off x="-34391" y="3566377"/>
            <a:ext cx="750483" cy="12700"/>
          </a:xfrm>
          <a:prstGeom prst="bentConnector4">
            <a:avLst>
              <a:gd name="adj1" fmla="val -117"/>
              <a:gd name="adj2" fmla="val -170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198671" y="3722146"/>
            <a:ext cx="3262745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ko" sz="1600" dirty="0" smtClean="0">
                <a:solidFill>
                  <a:schemeClr val="bg2"/>
                </a:solidFill>
              </a:rPr>
              <a:t>Open new window</a:t>
            </a:r>
          </a:p>
          <a:p>
            <a:pPr>
              <a:buFont typeface="+mj-lt"/>
              <a:buAutoNum type="arabicPeriod"/>
            </a:pPr>
            <a:r>
              <a:rPr lang="en-US" altLang="ko" sz="1600" dirty="0" smtClean="0">
                <a:solidFill>
                  <a:schemeClr val="bg2"/>
                </a:solidFill>
              </a:rPr>
              <a:t>Plot image gray color map</a:t>
            </a:r>
          </a:p>
          <a:p>
            <a:pPr>
              <a:buFont typeface="+mj-lt"/>
              <a:buAutoNum type="arabicPeriod"/>
            </a:pPr>
            <a:r>
              <a:rPr lang="en-US" altLang="ko" sz="1600" dirty="0" smtClean="0">
                <a:solidFill>
                  <a:schemeClr val="bg2"/>
                </a:solidFill>
              </a:rPr>
              <a:t>Set title to plot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pic>
        <p:nvPicPr>
          <p:cNvPr id="1026" name="Picture 2" descr="colormap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589" y="3130448"/>
            <a:ext cx="2686501" cy="20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연결선 45"/>
          <p:cNvCxnSpPr/>
          <p:nvPr/>
        </p:nvCxnSpPr>
        <p:spPr>
          <a:xfrm>
            <a:off x="1390487" y="2494951"/>
            <a:ext cx="736186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/>
          <p:nvPr/>
        </p:nvCxnSpPr>
        <p:spPr>
          <a:xfrm rot="10800000" flipV="1">
            <a:off x="2133023" y="1892313"/>
            <a:ext cx="1328396" cy="602637"/>
          </a:xfrm>
          <a:prstGeom prst="bentConnector3">
            <a:avLst>
              <a:gd name="adj1" fmla="val 42178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286998" y="1644710"/>
            <a:ext cx="3812618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/>
              <a:t>Type cast from image to double array</a:t>
            </a:r>
          </a:p>
        </p:txBody>
      </p:sp>
    </p:spTree>
    <p:extLst>
      <p:ext uri="{BB962C8B-B14F-4D97-AF65-F5344CB8AC3E}">
        <p14:creationId xmlns:p14="http://schemas.microsoft.com/office/powerpoint/2010/main" val="24753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Overview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340850" y="1015050"/>
            <a:ext cx="8484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This tutorial is three-fold as follows: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Graphical Models          	- 80 min.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Gaussian Process (GP)	- 80 min.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Hawkes Process (HP)		- 80 min.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/>
              <a:t>*  10 minutes break between each part. </a:t>
            </a:r>
            <a:br>
              <a:rPr lang="ko" dirty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err="1" smtClean="0"/>
              <a:t>Binarize</a:t>
            </a:r>
            <a:r>
              <a:rPr lang="en-US" altLang="ko-KR" b="0" dirty="0" smtClean="0"/>
              <a:t> pixel value of image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0" y="2161080"/>
            <a:ext cx="5629275" cy="1857375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rot="10800000" flipV="1">
            <a:off x="2805546" y="2029692"/>
            <a:ext cx="1279592" cy="536864"/>
          </a:xfrm>
          <a:prstGeom prst="bentConnector3">
            <a:avLst>
              <a:gd name="adj1" fmla="val 389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155487" y="1623199"/>
            <a:ext cx="3812618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Compute mean pixel value of image</a:t>
            </a:r>
            <a:endParaRPr lang="en-US" altLang="ko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832224" y="2759493"/>
            <a:ext cx="782782" cy="580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549833" y="2404200"/>
            <a:ext cx="2524877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err="1" smtClean="0"/>
              <a:t>Binarize</a:t>
            </a:r>
            <a:r>
              <a:rPr lang="en-US" altLang="ko" dirty="0" smtClean="0"/>
              <a:t> image based on mean pixel value</a:t>
            </a:r>
            <a:endParaRPr lang="en-US" altLang="ko" dirty="0"/>
          </a:p>
        </p:txBody>
      </p:sp>
      <p:cxnSp>
        <p:nvCxnSpPr>
          <p:cNvPr id="32" name="꺾인 연결선 31"/>
          <p:cNvCxnSpPr/>
          <p:nvPr/>
        </p:nvCxnSpPr>
        <p:spPr>
          <a:xfrm rot="10800000">
            <a:off x="2597731" y="2994042"/>
            <a:ext cx="1828796" cy="576664"/>
          </a:xfrm>
          <a:prstGeom prst="bentConnector3">
            <a:avLst>
              <a:gd name="adj1" fmla="val 2803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085138" y="3335403"/>
            <a:ext cx="3812618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Get image size (Height and Width)</a:t>
            </a:r>
            <a:endParaRPr lang="en-US" altLang="ko" dirty="0"/>
          </a:p>
        </p:txBody>
      </p:sp>
    </p:spTree>
    <p:extLst>
      <p:ext uri="{BB962C8B-B14F-4D97-AF65-F5344CB8AC3E}">
        <p14:creationId xmlns:p14="http://schemas.microsoft.com/office/powerpoint/2010/main" val="313153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Generate noisy image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cxnSp>
        <p:nvCxnSpPr>
          <p:cNvPr id="32" name="꺾인 연결선 31"/>
          <p:cNvCxnSpPr/>
          <p:nvPr/>
        </p:nvCxnSpPr>
        <p:spPr>
          <a:xfrm rot="10800000">
            <a:off x="2597731" y="2994042"/>
            <a:ext cx="1828796" cy="576664"/>
          </a:xfrm>
          <a:prstGeom prst="bentConnector3">
            <a:avLst>
              <a:gd name="adj1" fmla="val 2803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50" y="2103857"/>
            <a:ext cx="4000500" cy="1619250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rot="10800000" flipV="1">
            <a:off x="1666988" y="2186453"/>
            <a:ext cx="2844563" cy="315130"/>
          </a:xfrm>
          <a:prstGeom prst="bentConnector3">
            <a:avLst>
              <a:gd name="adj1" fmla="val 321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209075" y="1490937"/>
            <a:ext cx="2604949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Set the noise level (standard deviation=2.0)</a:t>
            </a:r>
            <a:endParaRPr lang="en-US" altLang="k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2942" y="3335970"/>
                <a:ext cx="2524877" cy="4694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altLang="k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altLang="ko" dirty="0"/>
              </a:p>
            </p:txBody>
          </p:sp>
        </mc:Choice>
        <mc:Fallback xmlns="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942" y="3335970"/>
                <a:ext cx="2524877" cy="469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/>
          <p:cNvCxnSpPr/>
          <p:nvPr/>
        </p:nvCxnSpPr>
        <p:spPr>
          <a:xfrm>
            <a:off x="2022763" y="2819399"/>
            <a:ext cx="2272146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0800000">
            <a:off x="3332018" y="2819399"/>
            <a:ext cx="1828800" cy="751310"/>
          </a:xfrm>
          <a:prstGeom prst="bentConnector3">
            <a:avLst>
              <a:gd name="adj1" fmla="val 10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532452" y="2696679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9196" y="2318124"/>
                <a:ext cx="2285262" cy="771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Add noise (</a:t>
                </a:r>
                <a14:m>
                  <m:oMath xmlns:m="http://schemas.openxmlformats.org/officeDocument/2006/math">
                    <m:r>
                      <a:rPr lang="en-US" altLang="ko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altLang="ko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" dirty="0" smtClean="0"/>
                  <a:t>) to </a:t>
                </a:r>
                <a:r>
                  <a:rPr lang="en-US" altLang="ko" dirty="0" err="1" smtClean="0"/>
                  <a:t>binarized</a:t>
                </a:r>
                <a:r>
                  <a:rPr lang="en-US" altLang="ko" dirty="0" smtClean="0"/>
                  <a:t> image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96" y="2318124"/>
                <a:ext cx="2285262" cy="771644"/>
              </a:xfrm>
              <a:prstGeom prst="rect">
                <a:avLst/>
              </a:prstGeom>
              <a:blipFill>
                <a:blip r:embed="rId4"/>
                <a:stretch>
                  <a:fillRect r="-5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대괄호 30"/>
          <p:cNvSpPr/>
          <p:nvPr/>
        </p:nvSpPr>
        <p:spPr>
          <a:xfrm>
            <a:off x="4423545" y="2601748"/>
            <a:ext cx="83128" cy="21764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03" y="3463399"/>
            <a:ext cx="5361872" cy="1421219"/>
          </a:xfrm>
          <a:prstGeom prst="rect">
            <a:avLst/>
          </a:prstGeom>
        </p:spPr>
      </p:pic>
      <p:cxnSp>
        <p:nvCxnSpPr>
          <p:cNvPr id="26" name="꺾인 연결선 25"/>
          <p:cNvCxnSpPr/>
          <p:nvPr/>
        </p:nvCxnSpPr>
        <p:spPr>
          <a:xfrm rot="10800000">
            <a:off x="2043550" y="2286007"/>
            <a:ext cx="3192871" cy="1177392"/>
          </a:xfrm>
          <a:prstGeom prst="bentConnector3">
            <a:avLst>
              <a:gd name="adj1" fmla="val -891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17329" y="4420063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378439" y="4420063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32" y="3595807"/>
            <a:ext cx="5361872" cy="1421219"/>
          </a:xfrm>
          <a:prstGeom prst="rect">
            <a:avLst/>
          </a:prstGeom>
        </p:spPr>
      </p:pic>
      <p:cxnSp>
        <p:nvCxnSpPr>
          <p:cNvPr id="26" name="꺾인 연결선 25"/>
          <p:cNvCxnSpPr/>
          <p:nvPr/>
        </p:nvCxnSpPr>
        <p:spPr>
          <a:xfrm rot="10800000">
            <a:off x="1343893" y="2479964"/>
            <a:ext cx="3622812" cy="1070240"/>
          </a:xfrm>
          <a:prstGeom prst="bentConnector3">
            <a:avLst>
              <a:gd name="adj1" fmla="val 609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168804" y="4372362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910023" y="4372362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168805" y="3665781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291023" y="3665781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대괄호 13"/>
          <p:cNvSpPr/>
          <p:nvPr/>
        </p:nvSpPr>
        <p:spPr>
          <a:xfrm>
            <a:off x="8203822" y="2827938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/>
          <p:nvPr/>
        </p:nvCxnSpPr>
        <p:spPr>
          <a:xfrm flipV="1">
            <a:off x="7232073" y="3182531"/>
            <a:ext cx="1094910" cy="814505"/>
          </a:xfrm>
          <a:prstGeom prst="bentConnector3">
            <a:avLst>
              <a:gd name="adj1" fmla="val 137942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3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대괄호 13"/>
          <p:cNvSpPr/>
          <p:nvPr/>
        </p:nvSpPr>
        <p:spPr>
          <a:xfrm>
            <a:off x="8203822" y="2827938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/>
          <p:nvPr/>
        </p:nvCxnSpPr>
        <p:spPr>
          <a:xfrm flipV="1">
            <a:off x="7232073" y="3182531"/>
            <a:ext cx="1094910" cy="814505"/>
          </a:xfrm>
          <a:prstGeom prst="bentConnector3">
            <a:avLst>
              <a:gd name="adj1" fmla="val 137942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/>
          <p:nvPr/>
        </p:nvCxnSpPr>
        <p:spPr>
          <a:xfrm>
            <a:off x="821777" y="3708060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Initial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" dirty="0"/>
              </a:p>
            </p:txBody>
          </p:sp>
        </mc:Choice>
        <mc:Fallback xmlns="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blipFill>
                <a:blip r:embed="rId5"/>
                <a:stretch>
                  <a:fillRect b="-3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5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대괄호 13"/>
          <p:cNvSpPr/>
          <p:nvPr/>
        </p:nvSpPr>
        <p:spPr>
          <a:xfrm>
            <a:off x="2461113" y="4010436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/>
          <p:nvPr/>
        </p:nvCxnSpPr>
        <p:spPr>
          <a:xfrm rot="10800000">
            <a:off x="2608404" y="4324822"/>
            <a:ext cx="841379" cy="557441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21777" y="3708060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Initial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" dirty="0"/>
              </a:p>
            </p:txBody>
          </p:sp>
        </mc:Choice>
        <mc:Fallback xmlns="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blipFill>
                <a:blip r:embed="rId4"/>
                <a:stretch>
                  <a:fillRect b="-3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912" y="4237523"/>
            <a:ext cx="3341110" cy="916470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8203822" y="2827938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7599221" y="2937167"/>
            <a:ext cx="727763" cy="665015"/>
          </a:xfrm>
          <a:prstGeom prst="bentConnector3">
            <a:avLst>
              <a:gd name="adj1" fmla="val 15089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5305" y="3263252"/>
                <a:ext cx="3262745" cy="1061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305" y="3263252"/>
                <a:ext cx="3262745" cy="1061569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2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9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673925" y="1533143"/>
            <a:ext cx="2546424" cy="78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Visualize loop progress</a:t>
            </a:r>
          </a:p>
          <a:p>
            <a:r>
              <a:rPr lang="en-US" altLang="ko" dirty="0" smtClean="0"/>
              <a:t>(e.g. time per loop) </a:t>
            </a:r>
            <a:endParaRPr lang="en-US" altLang="ko" dirty="0"/>
          </a:p>
        </p:txBody>
      </p:sp>
      <p:cxnSp>
        <p:nvCxnSpPr>
          <p:cNvPr id="20" name="꺾인 연결선 19"/>
          <p:cNvCxnSpPr/>
          <p:nvPr/>
        </p:nvCxnSpPr>
        <p:spPr>
          <a:xfrm rot="10800000" flipV="1">
            <a:off x="2313711" y="1918855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310884" y="2509643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742160" y="2285360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Deep copy for array</a:t>
            </a:r>
            <a:endParaRPr lang="en-US" altLang="ko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787" y="1728592"/>
            <a:ext cx="19335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>
            <a:off x="3714805" y="3376192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0612" y="3135998"/>
                <a:ext cx="2285262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 pixel position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612" y="3135998"/>
                <a:ext cx="2285262" cy="448565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9448670"/>
                  </p:ext>
                </p:extLst>
              </p:nvPr>
            </p:nvGraphicFramePr>
            <p:xfrm>
              <a:off x="5959834" y="1406113"/>
              <a:ext cx="2427144" cy="1228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524">
                      <a:extLst>
                        <a:ext uri="{9D8B030D-6E8A-4147-A177-3AD203B41FA5}">
                          <a16:colId xmlns:a16="http://schemas.microsoft.com/office/drawing/2014/main" val="1010479352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64389740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0912007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271621450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991305177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977549674"/>
                        </a:ext>
                      </a:extLst>
                    </a:gridCol>
                  </a:tblGrid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864849390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459315291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1611139025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396064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9448670"/>
                  </p:ext>
                </p:extLst>
              </p:nvPr>
            </p:nvGraphicFramePr>
            <p:xfrm>
              <a:off x="5959834" y="1406113"/>
              <a:ext cx="2427144" cy="1228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524">
                      <a:extLst>
                        <a:ext uri="{9D8B030D-6E8A-4147-A177-3AD203B41FA5}">
                          <a16:colId xmlns:a16="http://schemas.microsoft.com/office/drawing/2014/main" val="1010479352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64389740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0912007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271621450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991305177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977549674"/>
                        </a:ext>
                      </a:extLst>
                    </a:gridCol>
                  </a:tblGrid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864849390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200000" t="-101961" r="-300000" b="-2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459315291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103030" t="-206000" r="-406061" b="-1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200000" t="-206000" r="-300000" b="-1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304545" t="-206000" r="-204545" b="-1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1611139025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200000" t="-300000" r="-300000" b="-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396064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왼쪽 중괄호 5"/>
          <p:cNvSpPr/>
          <p:nvPr/>
        </p:nvSpPr>
        <p:spPr>
          <a:xfrm>
            <a:off x="5637009" y="1406113"/>
            <a:ext cx="152400" cy="12262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399608" y="1775090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Height (H)</a:t>
            </a:r>
            <a:endParaRPr lang="en-US" altLang="ko" dirty="0"/>
          </a:p>
        </p:txBody>
      </p:sp>
      <p:sp>
        <p:nvSpPr>
          <p:cNvPr id="23" name="왼쪽 중괄호 22"/>
          <p:cNvSpPr/>
          <p:nvPr/>
        </p:nvSpPr>
        <p:spPr>
          <a:xfrm rot="5400000">
            <a:off x="7096180" y="18455"/>
            <a:ext cx="154453" cy="24271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516605" y="680537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Width (W)</a:t>
            </a:r>
            <a:endParaRPr lang="en-US" altLang="ko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170233" y="1489364"/>
            <a:ext cx="0" cy="100445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578942" y="1497999"/>
            <a:ext cx="0" cy="100445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959942" y="1517011"/>
            <a:ext cx="0" cy="60966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6170233" y="1517012"/>
            <a:ext cx="408709" cy="97680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6551233" y="1510969"/>
            <a:ext cx="408709" cy="97680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5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>
            <a:off x="3839496" y="3522421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939776" y="3152989"/>
            <a:ext cx="2987497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Check whether current position is boundary</a:t>
            </a:r>
            <a:endParaRPr lang="en-US" altLang="ko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15890"/>
              </p:ext>
            </p:extLst>
          </p:nvPr>
        </p:nvGraphicFramePr>
        <p:xfrm>
          <a:off x="5928012" y="1406113"/>
          <a:ext cx="2427144" cy="1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524">
                  <a:extLst>
                    <a:ext uri="{9D8B030D-6E8A-4147-A177-3AD203B41FA5}">
                      <a16:colId xmlns:a16="http://schemas.microsoft.com/office/drawing/2014/main" val="1010479352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64389740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0912007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271621450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991305177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977549674"/>
                    </a:ext>
                  </a:extLst>
                </a:gridCol>
              </a:tblGrid>
              <a:tr h="30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h=0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w=0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864849390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w=W-1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459315291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1611139025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h=H-1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w=2</a:t>
                      </a:r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39606448"/>
                  </a:ext>
                </a:extLst>
              </a:tr>
            </a:tbl>
          </a:graphicData>
        </a:graphic>
      </p:graphicFrame>
      <p:sp>
        <p:nvSpPr>
          <p:cNvPr id="6" name="왼쪽 중괄호 5"/>
          <p:cNvSpPr/>
          <p:nvPr/>
        </p:nvSpPr>
        <p:spPr>
          <a:xfrm>
            <a:off x="5605187" y="1406113"/>
            <a:ext cx="152400" cy="12262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367786" y="1775090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Height (H)</a:t>
            </a:r>
            <a:endParaRPr lang="en-US" altLang="ko" dirty="0"/>
          </a:p>
        </p:txBody>
      </p:sp>
      <p:sp>
        <p:nvSpPr>
          <p:cNvPr id="23" name="왼쪽 중괄호 22"/>
          <p:cNvSpPr/>
          <p:nvPr/>
        </p:nvSpPr>
        <p:spPr>
          <a:xfrm rot="5400000">
            <a:off x="7064358" y="18455"/>
            <a:ext cx="154453" cy="24271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484783" y="680537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Width (W)</a:t>
            </a:r>
            <a:endParaRPr lang="en-US" altLang="ko" dirty="0"/>
          </a:p>
        </p:txBody>
      </p:sp>
    </p:spTree>
    <p:extLst>
      <p:ext uri="{BB962C8B-B14F-4D97-AF65-F5344CB8AC3E}">
        <p14:creationId xmlns:p14="http://schemas.microsoft.com/office/powerpoint/2010/main" val="23615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Environments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4294967295"/>
          </p:nvPr>
        </p:nvSpPr>
        <p:spPr>
          <a:xfrm>
            <a:off x="340850" y="1015050"/>
            <a:ext cx="8484600" cy="271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ko" dirty="0">
                <a:solidFill>
                  <a:schemeClr val="bg2"/>
                </a:solidFill>
              </a:rPr>
              <a:t>Python </a:t>
            </a:r>
            <a:r>
              <a:rPr lang="ko" dirty="0" smtClean="0">
                <a:solidFill>
                  <a:schemeClr val="bg2"/>
                </a:solidFill>
              </a:rPr>
              <a:t>3.</a:t>
            </a:r>
            <a:r>
              <a:rPr lang="en-US" altLang="ko" dirty="0">
                <a:solidFill>
                  <a:schemeClr val="bg2"/>
                </a:solidFill>
              </a:rPr>
              <a:t>6</a:t>
            </a:r>
            <a:endParaRPr lang="en-US" altLang="ko" dirty="0">
              <a:solidFill>
                <a:srgbClr val="737373"/>
              </a:solidFill>
            </a:endParaRPr>
          </a:p>
          <a:p>
            <a:pPr lvl="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virtualenv</a:t>
            </a:r>
            <a:endParaRPr lang="en-US"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 smtClean="0">
                <a:solidFill>
                  <a:schemeClr val="bg2"/>
                </a:solidFill>
              </a:rPr>
              <a:t>G</a:t>
            </a:r>
            <a:r>
              <a:rPr lang="en-US" altLang="ko" dirty="0" smtClean="0">
                <a:solidFill>
                  <a:schemeClr val="bg2"/>
                </a:solidFill>
              </a:rPr>
              <a:t>p</a:t>
            </a:r>
            <a:r>
              <a:rPr lang="ko" dirty="0" smtClean="0">
                <a:solidFill>
                  <a:schemeClr val="bg2"/>
                </a:solidFill>
              </a:rPr>
              <a:t>y</a:t>
            </a:r>
            <a:endParaRPr lang="en-US" altLang="ko" dirty="0" smtClean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Matplotlib</a:t>
            </a:r>
            <a:endParaRPr lang="en-US" dirty="0" smtClean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Scipy</a:t>
            </a:r>
            <a:endParaRPr lang="en-US" dirty="0" smtClean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smtClean="0">
                <a:solidFill>
                  <a:schemeClr val="bg2"/>
                </a:solidFill>
              </a:rPr>
              <a:t>Image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Tqdm</a:t>
            </a:r>
            <a:endParaRPr lang="en-US"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Ipykernel</a:t>
            </a:r>
            <a:endParaRPr dirty="0">
              <a:solidFill>
                <a:schemeClr val="bg2"/>
              </a:solidFill>
            </a:endParaRPr>
          </a:p>
          <a:p>
            <a:pPr lvl="0">
              <a:buAutoNum type="arabicPeriod"/>
            </a:pPr>
            <a:r>
              <a:rPr lang="en-US" altLang="ko" dirty="0">
                <a:solidFill>
                  <a:schemeClr val="bg2"/>
                </a:solidFill>
              </a:rPr>
              <a:t>Tick </a:t>
            </a:r>
            <a:br>
              <a:rPr lang="en-US" altLang="ko" dirty="0">
                <a:solidFill>
                  <a:schemeClr val="bg2"/>
                </a:solidFill>
              </a:rPr>
            </a:br>
            <a:r>
              <a:rPr lang="en-US" altLang="ko" sz="1400" dirty="0">
                <a:solidFill>
                  <a:schemeClr val="bg2"/>
                </a:solidFill>
              </a:rPr>
              <a:t>Module for statistical learning, with a particular emphasis on time-dependent modelling</a:t>
            </a:r>
            <a:endParaRPr lang="en-US" sz="1400"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>
            <a:off x="3534696" y="3713345"/>
            <a:ext cx="1979413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3668" y="3344369"/>
                <a:ext cx="2308624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Delete meaningless element of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" dirty="0"/>
              </a:p>
            </p:txBody>
          </p:sp>
        </mc:Choice>
        <mc:Fallback xmlns="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668" y="3344369"/>
                <a:ext cx="2308624" cy="448565"/>
              </a:xfrm>
              <a:prstGeom prst="rect">
                <a:avLst/>
              </a:prstGeom>
              <a:blipFill>
                <a:blip r:embed="rId4"/>
                <a:stretch>
                  <a:fillRect b="-698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254070"/>
              </p:ext>
            </p:extLst>
          </p:nvPr>
        </p:nvGraphicFramePr>
        <p:xfrm>
          <a:off x="5973491" y="1406113"/>
          <a:ext cx="2427144" cy="1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524">
                  <a:extLst>
                    <a:ext uri="{9D8B030D-6E8A-4147-A177-3AD203B41FA5}">
                      <a16:colId xmlns:a16="http://schemas.microsoft.com/office/drawing/2014/main" val="1010479352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64389740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0912007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271621450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991305177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977549674"/>
                    </a:ext>
                  </a:extLst>
                </a:gridCol>
              </a:tblGrid>
              <a:tr h="30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h=0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w=0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864849390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w=W-1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459315291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1611139025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h=H-1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w=2</a:t>
                      </a:r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39606448"/>
                  </a:ext>
                </a:extLst>
              </a:tr>
            </a:tbl>
          </a:graphicData>
        </a:graphic>
      </p:graphicFrame>
      <p:sp>
        <p:nvSpPr>
          <p:cNvPr id="20" name="왼쪽 중괄호 19"/>
          <p:cNvSpPr/>
          <p:nvPr/>
        </p:nvSpPr>
        <p:spPr>
          <a:xfrm>
            <a:off x="5650666" y="1406113"/>
            <a:ext cx="152400" cy="12262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413265" y="1775090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Height (H)</a:t>
            </a:r>
            <a:endParaRPr lang="en-US" altLang="ko" dirty="0"/>
          </a:p>
        </p:txBody>
      </p:sp>
      <p:sp>
        <p:nvSpPr>
          <p:cNvPr id="24" name="왼쪽 중괄호 23"/>
          <p:cNvSpPr/>
          <p:nvPr/>
        </p:nvSpPr>
        <p:spPr>
          <a:xfrm rot="5400000">
            <a:off x="7109837" y="18455"/>
            <a:ext cx="154453" cy="24271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530262" y="680537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Width (W)</a:t>
            </a:r>
            <a:endParaRPr lang="en-US" altLang="ko" dirty="0"/>
          </a:p>
        </p:txBody>
      </p:sp>
    </p:spTree>
    <p:extLst>
      <p:ext uri="{BB962C8B-B14F-4D97-AF65-F5344CB8AC3E}">
        <p14:creationId xmlns:p14="http://schemas.microsoft.com/office/powerpoint/2010/main" val="272571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4263" y="2757157"/>
                <a:ext cx="2952260" cy="955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" b="0" dirty="0" smtClean="0"/>
                  <a:t> (current position, 1D)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 smtClean="0"/>
                  <a:t> (2D coordinate)</a:t>
                </a:r>
              </a:p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 (</a:t>
                </a:r>
                <a14:m>
                  <m:oMath xmlns:m="http://schemas.openxmlformats.org/officeDocument/2006/math">
                    <m:r>
                      <a:rPr lang="en-US" altLang="ko" i="1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, 1D) </a:t>
                </a: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ko" i="1" dirty="0" smtClean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altLang="ko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/>
                  <a:t> (2D coordinate)</a:t>
                </a:r>
              </a:p>
            </p:txBody>
          </p:sp>
        </mc:Choice>
        <mc:Fallback xmlns="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63" y="2757157"/>
                <a:ext cx="2952260" cy="955759"/>
              </a:xfrm>
              <a:prstGeom prst="rect">
                <a:avLst/>
              </a:prstGeom>
              <a:blipFill>
                <a:blip r:embed="rId4"/>
                <a:stretch>
                  <a:fillRect b="-38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꺾인 연결선 11"/>
          <p:cNvCxnSpPr/>
          <p:nvPr/>
        </p:nvCxnSpPr>
        <p:spPr>
          <a:xfrm rot="10800000" flipV="1">
            <a:off x="5155252" y="3580036"/>
            <a:ext cx="706118" cy="368252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대괄호 18"/>
          <p:cNvSpPr/>
          <p:nvPr/>
        </p:nvSpPr>
        <p:spPr>
          <a:xfrm>
            <a:off x="4979965" y="3826959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989233" y="789876"/>
            <a:ext cx="3395464" cy="1863859"/>
            <a:chOff x="4494700" y="754165"/>
            <a:chExt cx="4273809" cy="234600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b="88463"/>
            <a:stretch/>
          </p:blipFill>
          <p:spPr>
            <a:xfrm>
              <a:off x="4501309" y="2538628"/>
              <a:ext cx="4267200" cy="5615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rcRect t="63134" b="5"/>
            <a:stretch/>
          </p:blipFill>
          <p:spPr>
            <a:xfrm>
              <a:off x="4494700" y="754165"/>
              <a:ext cx="4267200" cy="179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6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0355" y="2664151"/>
                <a:ext cx="2683873" cy="955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" b="0" dirty="0" smtClean="0"/>
                  <a:t> (current position, 1D)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 smtClean="0"/>
                  <a:t> (2D coordinate)</a:t>
                </a:r>
              </a:p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 (</a:t>
                </a:r>
                <a14:m>
                  <m:oMath xmlns:m="http://schemas.openxmlformats.org/officeDocument/2006/math">
                    <m:r>
                      <a:rPr lang="en-US" altLang="ko" i="1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, 1D) </a:t>
                </a: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ko" i="1" dirty="0" smtClean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altLang="ko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/>
                  <a:t> (2D coordinate)</a:t>
                </a:r>
              </a:p>
            </p:txBody>
          </p:sp>
        </mc:Choice>
        <mc:Fallback xmlns="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355" y="2664151"/>
                <a:ext cx="2683873" cy="955759"/>
              </a:xfrm>
              <a:prstGeom prst="rect">
                <a:avLst/>
              </a:prstGeom>
              <a:blipFill>
                <a:blip r:embed="rId4"/>
                <a:stretch>
                  <a:fillRect r="-2727" b="-675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꺾인 연결선 11"/>
          <p:cNvCxnSpPr/>
          <p:nvPr/>
        </p:nvCxnSpPr>
        <p:spPr>
          <a:xfrm rot="10800000" flipV="1">
            <a:off x="5147543" y="3546635"/>
            <a:ext cx="982099" cy="408453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대괄호 18"/>
          <p:cNvSpPr/>
          <p:nvPr/>
        </p:nvSpPr>
        <p:spPr>
          <a:xfrm>
            <a:off x="4979965" y="3826959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317004" y="789876"/>
            <a:ext cx="3086785" cy="1863859"/>
            <a:chOff x="4494700" y="754165"/>
            <a:chExt cx="4273809" cy="234600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b="88463"/>
            <a:stretch/>
          </p:blipFill>
          <p:spPr>
            <a:xfrm>
              <a:off x="4501309" y="2538628"/>
              <a:ext cx="4267200" cy="5615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rcRect t="63134" b="5"/>
            <a:stretch/>
          </p:blipFill>
          <p:spPr>
            <a:xfrm>
              <a:off x="4494700" y="754165"/>
              <a:ext cx="4267200" cy="1794164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845127" y="4143755"/>
            <a:ext cx="7550728" cy="35897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t="46982" b="6226"/>
          <a:stretch/>
        </p:blipFill>
        <p:spPr>
          <a:xfrm>
            <a:off x="3425827" y="4537937"/>
            <a:ext cx="4970028" cy="616419"/>
          </a:xfrm>
          <a:prstGeom prst="rect">
            <a:avLst/>
          </a:prstGeom>
        </p:spPr>
      </p:pic>
      <p:cxnSp>
        <p:nvCxnSpPr>
          <p:cNvPr id="21" name="꺾인 연결선 20"/>
          <p:cNvCxnSpPr/>
          <p:nvPr/>
        </p:nvCxnSpPr>
        <p:spPr>
          <a:xfrm rot="10800000">
            <a:off x="2909455" y="4502728"/>
            <a:ext cx="637532" cy="238879"/>
          </a:xfrm>
          <a:prstGeom prst="bentConnector3">
            <a:avLst>
              <a:gd name="adj1" fmla="val 9973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60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661BD-C3AE-4FDF-A75E-FEA38230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AC8B2-1489-4F89-A476-114D976A28D5}"/>
              </a:ext>
            </a:extLst>
          </p:cNvPr>
          <p:cNvSpPr/>
          <p:nvPr/>
        </p:nvSpPr>
        <p:spPr>
          <a:xfrm>
            <a:off x="98250" y="884752"/>
            <a:ext cx="83397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[1] </a:t>
            </a:r>
            <a:r>
              <a:rPr lang="en-US" altLang="ko-KR" dirty="0"/>
              <a:t>K. Murphy, “Machine Learning: A Probabilistic Perspective”, The MIT Press, 2012</a:t>
            </a:r>
            <a:endParaRPr lang="en-US" altLang="ko-KR" dirty="0" smtClean="0"/>
          </a:p>
          <a:p>
            <a:r>
              <a:rPr lang="en-US" altLang="ko-KR" dirty="0" smtClean="0"/>
              <a:t>[2] 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towardsdatascience.com/variational-inference-ising-model-6820d3d13f6a</a:t>
            </a:r>
            <a:endParaRPr lang="en-US" altLang="ko-KR" dirty="0" smtClean="0"/>
          </a:p>
          <a:p>
            <a:r>
              <a:rPr lang="en-US" altLang="ko-KR" dirty="0" smtClean="0"/>
              <a:t>[3] </a:t>
            </a:r>
            <a:r>
              <a:rPr lang="en-US" altLang="ko-KR" dirty="0">
                <a:hlinkClick r:id="rId3"/>
              </a:rPr>
              <a:t>https://github.com/vsmolyakov/experiments_with_python/blob/master/chp02/mean_field_mrf.ipynb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0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74DF2-34C5-4030-AD07-0765BE372D31}"/>
              </a:ext>
            </a:extLst>
          </p:cNvPr>
          <p:cNvSpPr txBox="1"/>
          <p:nvPr/>
        </p:nvSpPr>
        <p:spPr>
          <a:xfrm>
            <a:off x="-2157" y="941358"/>
            <a:ext cx="48458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Roboto" panose="020B0600000101010101" charset="0"/>
              </a:rPr>
              <a:t>Recall that in the simple linear regression setting.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B6046-54DD-453F-A2DD-51D195D8F5FE}"/>
              </a:ext>
            </a:extLst>
          </p:cNvPr>
          <p:cNvSpPr txBox="1"/>
          <p:nvPr/>
        </p:nvSpPr>
        <p:spPr>
          <a:xfrm>
            <a:off x="-2157" y="1307980"/>
            <a:ext cx="40910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In linear regression, we assume the outputs are a linear function of the inputs with additional noise:</a:t>
            </a:r>
            <a:endParaRPr lang="en-US" altLang="ko-KR" dirty="0">
              <a:latin typeface="Roboto" panose="020B0600000101010101" charset="0"/>
              <a:ea typeface="Roboto" panose="020B0600000101010101" charset="0"/>
            </a:endParaRPr>
          </a:p>
        </p:txBody>
      </p:sp>
      <p:pic>
        <p:nvPicPr>
          <p:cNvPr id="6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233C4D2F-5DFC-48E4-BB9F-BFE38789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09" y="1828440"/>
            <a:ext cx="1814243" cy="742591"/>
          </a:xfrm>
          <a:prstGeom prst="rect">
            <a:avLst/>
          </a:prstGeom>
        </p:spPr>
      </p:pic>
      <p:pic>
        <p:nvPicPr>
          <p:cNvPr id="9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CDDA8FE2-3356-4C95-8672-2640FCADD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445" y="1792946"/>
            <a:ext cx="1240767" cy="252862"/>
          </a:xfrm>
          <a:prstGeom prst="rect">
            <a:avLst/>
          </a:prstGeom>
        </p:spPr>
      </p:pic>
      <p:pic>
        <p:nvPicPr>
          <p:cNvPr id="11" name="Picture 11" descr="개체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4CACC0AC-949D-47F0-8D1B-3A1A576F9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22" y="2880335"/>
            <a:ext cx="3293133" cy="1540287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77D71A4-FF2A-4053-BDB2-FA559D11E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402" y="957333"/>
            <a:ext cx="1622759" cy="9642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C50830-3419-4131-8CF5-19B1009D89A2}"/>
              </a:ext>
            </a:extLst>
          </p:cNvPr>
          <p:cNvSpPr txBox="1"/>
          <p:nvPr/>
        </p:nvSpPr>
        <p:spPr>
          <a:xfrm>
            <a:off x="6425940" y="960653"/>
            <a:ext cx="284450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To predict the output for x* </a:t>
            </a:r>
            <a:r>
              <a:rPr lang="en-US">
                <a:latin typeface="Roboto" panose="020B0600000101010101" charset="0"/>
                <a:ea typeface="Roboto" panose="020B0600000101010101" charset="0"/>
              </a:rPr>
              <a:t>, we need to estimate the weights from the previous observations.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1C0ABD-0E45-4705-8E29-758C7114E5BB}"/>
              </a:ext>
            </a:extLst>
          </p:cNvPr>
          <p:cNvSpPr txBox="1"/>
          <p:nvPr/>
        </p:nvSpPr>
        <p:spPr>
          <a:xfrm>
            <a:off x="4553243" y="2202686"/>
            <a:ext cx="44941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 If we use a Gaussian prior over the weights </a:t>
            </a:r>
            <a:r>
              <a:rPr lang="en-US" altLang="ko-KR" i="1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p</a:t>
            </a:r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(w) = </a:t>
            </a:r>
            <a:r>
              <a:rPr lang="ko-KR" altLang="en-US" i="1">
                <a:solidFill>
                  <a:srgbClr val="191919"/>
                </a:solidFill>
                <a:latin typeface="Roboto" panose="020B0600000101010101" charset="0"/>
              </a:rPr>
              <a:t>𝒩</a:t>
            </a:r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(0, Σ) and the Gaussian likelihood,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E7C055DB-CD36-440F-9923-361F2A0E8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810" y="2726167"/>
            <a:ext cx="2743200" cy="317715"/>
          </a:xfrm>
          <a:prstGeom prst="rect">
            <a:avLst/>
          </a:prstGeom>
        </p:spPr>
      </p:pic>
      <p:pic>
        <p:nvPicPr>
          <p:cNvPr id="20" name="Picture 20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83123DBC-8ABB-4E57-968B-AF346D893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803" y="3090704"/>
            <a:ext cx="3299660" cy="8914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3B7C57-97BD-4F07-9181-4B44C65A632C}"/>
              </a:ext>
            </a:extLst>
          </p:cNvPr>
          <p:cNvSpPr txBox="1"/>
          <p:nvPr/>
        </p:nvSpPr>
        <p:spPr>
          <a:xfrm>
            <a:off x="1194759" y="5664320"/>
            <a:ext cx="53958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CEAC2C08-0000-4A32-B339-29A120A6E1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5099" y="4058842"/>
            <a:ext cx="5228117" cy="84186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848738-605D-4CA1-BA28-7CE2D4AB1005}"/>
              </a:ext>
            </a:extLst>
          </p:cNvPr>
          <p:cNvCxnSpPr/>
          <p:nvPr/>
        </p:nvCxnSpPr>
        <p:spPr>
          <a:xfrm>
            <a:off x="4438290" y="960767"/>
            <a:ext cx="21566" cy="40651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6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2" name="Picture 2" descr="텍스트, 벽, 지도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1F9E0366-F533-4EF0-994B-22627F03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09" y="1162238"/>
            <a:ext cx="2743200" cy="227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9F3AC-6C41-4F70-879E-75985C4E7B8A}"/>
              </a:ext>
            </a:extLst>
          </p:cNvPr>
          <p:cNvSpPr txBox="1"/>
          <p:nvPr/>
        </p:nvSpPr>
        <p:spPr>
          <a:xfrm>
            <a:off x="4440447" y="898225"/>
            <a:ext cx="37136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But what if we don’t want to specify upfront how many parameters are involved?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1ABD2-4D73-4BD1-85A2-A655096962B0}"/>
              </a:ext>
            </a:extLst>
          </p:cNvPr>
          <p:cNvSpPr txBox="1"/>
          <p:nvPr/>
        </p:nvSpPr>
        <p:spPr>
          <a:xfrm>
            <a:off x="4440447" y="1599122"/>
            <a:ext cx="37028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We’d like to consider every possible function that matches our data, with however many parameters are involved.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8160E-D009-483A-8279-8368360C908E}"/>
              </a:ext>
            </a:extLst>
          </p:cNvPr>
          <p:cNvSpPr txBox="1"/>
          <p:nvPr/>
        </p:nvSpPr>
        <p:spPr>
          <a:xfrm>
            <a:off x="4440447" y="2569593"/>
            <a:ext cx="360584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That’s what non-parametric means: it’s not that there aren’t parameters, it’s that there are infinitely many parameters.</a:t>
            </a:r>
            <a:endParaRPr lang="en-US" altLang="ko-KR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8ED94-5EC7-4661-9719-23446E3F562B}"/>
              </a:ext>
            </a:extLst>
          </p:cNvPr>
          <p:cNvSpPr txBox="1"/>
          <p:nvPr/>
        </p:nvSpPr>
        <p:spPr>
          <a:xfrm>
            <a:off x="5076646" y="4758546"/>
            <a:ext cx="56006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>
                <a:hlinkClick r:id="rId4"/>
              </a:rPr>
              <a:t>http://katbailey.github.io/post/gaussian-processes-for-dummies/</a:t>
            </a:r>
            <a:endParaRPr lang="en-US" altLang="ko-KR" sz="1100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B05ADA97-B2A9-450B-8D1A-23F51DBF6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784" y="4311141"/>
            <a:ext cx="2453675" cy="381539"/>
          </a:xfrm>
          <a:prstGeom prst="rect">
            <a:avLst/>
          </a:prstGeom>
        </p:spPr>
      </p:pic>
      <p:pic>
        <p:nvPicPr>
          <p:cNvPr id="16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A9B6833-DB7F-48CA-9C64-A006ECC63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73" y="3456676"/>
            <a:ext cx="1814243" cy="742591"/>
          </a:xfrm>
          <a:prstGeom prst="rect">
            <a:avLst/>
          </a:prstGeom>
        </p:spPr>
      </p:pic>
      <p:pic>
        <p:nvPicPr>
          <p:cNvPr id="18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9B8A8A1F-0B5E-4782-B2F8-9345ABDE0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8709" y="3421182"/>
            <a:ext cx="1240767" cy="252862"/>
          </a:xfrm>
          <a:prstGeom prst="rect">
            <a:avLst/>
          </a:prstGeom>
        </p:spPr>
      </p:pic>
      <p:pic>
        <p:nvPicPr>
          <p:cNvPr id="21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165E98AA-409F-4B3A-BA75-17C81AB8D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022" y="3370412"/>
            <a:ext cx="1814243" cy="742591"/>
          </a:xfrm>
          <a:prstGeom prst="rect">
            <a:avLst/>
          </a:prstGeom>
        </p:spPr>
      </p:pic>
      <p:pic>
        <p:nvPicPr>
          <p:cNvPr id="22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CF7E7C77-D8E6-48F9-8377-043F68C90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558" y="3334918"/>
            <a:ext cx="1240767" cy="25286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A06FDC-6439-4C48-A647-36615F23E903}"/>
              </a:ext>
            </a:extLst>
          </p:cNvPr>
          <p:cNvCxnSpPr/>
          <p:nvPr/>
        </p:nvCxnSpPr>
        <p:spPr>
          <a:xfrm>
            <a:off x="4438290" y="960767"/>
            <a:ext cx="21566" cy="40651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1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5" name="Picture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09BF95E2-9E7C-4CF5-888A-D96D286FB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32" y="692443"/>
            <a:ext cx="3045125" cy="1925501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5DCF26EE-AE6F-4083-9EAE-8F80E1A3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16" y="2715255"/>
            <a:ext cx="2453675" cy="381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BE640-28CB-4C39-93B8-975A810073B0}"/>
              </a:ext>
            </a:extLst>
          </p:cNvPr>
          <p:cNvSpPr txBox="1"/>
          <p:nvPr/>
        </p:nvSpPr>
        <p:spPr>
          <a:xfrm>
            <a:off x="278202" y="2213754"/>
            <a:ext cx="604280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2. Gaussian distribution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에서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뽑아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낸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랜덤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변수는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벡터이지만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,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Gaussian process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에서는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랜덤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함수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 f(x)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가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 err="1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뽑혀져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나오며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이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함수는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제각각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각자의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평균과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분산을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갖습니다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67A26-D6A3-4D39-BCB8-6ABBC25B86A2}"/>
              </a:ext>
            </a:extLst>
          </p:cNvPr>
          <p:cNvSpPr txBox="1"/>
          <p:nvPr/>
        </p:nvSpPr>
        <p:spPr>
          <a:xfrm>
            <a:off x="278202" y="909008"/>
            <a:ext cx="750929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Roboto" panose="020B0600000101010101" charset="0"/>
                <a:ea typeface="+mn-ea"/>
              </a:rPr>
              <a:t>1. Bayesian Inference + Gaussian Process</a:t>
            </a:r>
          </a:p>
          <a:p>
            <a:endParaRPr lang="ko-KR" altLang="en-US">
              <a:latin typeface="Roboto" panose="020B0600000101010101" charset="0"/>
              <a:ea typeface="+mn-ea"/>
            </a:endParaRPr>
          </a:p>
          <a:p>
            <a:r>
              <a:rPr lang="ko-KR" altLang="en-US">
                <a:latin typeface="Roboto" panose="020B0600000101010101" charset="0"/>
                <a:ea typeface="+mn-ea"/>
              </a:rPr>
              <a:t>Bayesian inference를 통해 불확실성을 알 수 있다.</a:t>
            </a:r>
          </a:p>
          <a:p>
            <a:r>
              <a:rPr lang="ko-KR" altLang="en-US">
                <a:latin typeface="Roboto" panose="020B0600000101010101" charset="0"/>
                <a:ea typeface="+mn-ea"/>
              </a:rPr>
              <a:t>+ Gaussian Process는 함수 자체에 대한 Prior를 정의한다</a:t>
            </a:r>
          </a:p>
          <a:p>
            <a:r>
              <a:rPr lang="ko-KR" altLang="en-US">
                <a:latin typeface="Roboto" panose="020B0600000101010101" charset="0"/>
                <a:ea typeface="+mn-ea"/>
              </a:rPr>
              <a:t>= 함수 자체에 대한 불확실성을 볼 수 있다.</a:t>
            </a:r>
          </a:p>
        </p:txBody>
      </p:sp>
    </p:spTree>
    <p:extLst>
      <p:ext uri="{BB962C8B-B14F-4D97-AF65-F5344CB8AC3E}">
        <p14:creationId xmlns:p14="http://schemas.microsoft.com/office/powerpoint/2010/main" val="101541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5" name="Picture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09BF95E2-9E7C-4CF5-888A-D96D286FB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32" y="692443"/>
            <a:ext cx="3045125" cy="1925501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5DCF26EE-AE6F-4083-9EAE-8F80E1A3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16" y="2715255"/>
            <a:ext cx="2453675" cy="381539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88B1176-78C7-4C36-908E-CAD9105EA0D0}"/>
              </a:ext>
            </a:extLst>
          </p:cNvPr>
          <p:cNvSpPr txBox="1"/>
          <p:nvPr/>
        </p:nvSpPr>
        <p:spPr>
          <a:xfrm>
            <a:off x="278202" y="2817604"/>
            <a:ext cx="8490548" cy="31085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r>
              <a:rPr lang="en-US" dirty="0">
                <a:latin typeface="+mj-ea"/>
                <a:ea typeface="+mj-ea"/>
              </a:rPr>
              <a:t>3. </a:t>
            </a:r>
            <a:r>
              <a:rPr lang="en-US" dirty="0" err="1">
                <a:latin typeface="+mj-ea"/>
                <a:ea typeface="+mj-ea"/>
              </a:rPr>
              <a:t>Regression에서</a:t>
            </a:r>
            <a:r>
              <a:rPr lang="en-US" b="1" dirty="0"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Training data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간의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linear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correlation이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높으면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, training output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역시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높은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correlation을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갖는다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Kernel을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통해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이를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고려한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gaussian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process를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만들</a:t>
            </a:r>
            <a:r>
              <a:rPr lang="en-US" dirty="0">
                <a:latin typeface="+mj-ea"/>
                <a:ea typeface="+mj-ea"/>
              </a:rPr>
              <a:t> 수 </a:t>
            </a:r>
            <a:r>
              <a:rPr lang="en-US" dirty="0" err="1">
                <a:latin typeface="+mj-ea"/>
                <a:ea typeface="+mj-ea"/>
              </a:rPr>
              <a:t>있다</a:t>
            </a:r>
            <a:endParaRPr lang="en-US" altLang="ko-KR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r>
              <a:rPr lang="en-US" dirty="0">
                <a:latin typeface="+mj-ea"/>
                <a:ea typeface="+mj-ea"/>
              </a:rPr>
              <a:t>4. Covariance function(kernel) </a:t>
            </a:r>
            <a:r>
              <a:rPr lang="ko-KR" altLang="en-US" dirty="0">
                <a:latin typeface="+mj-ea"/>
                <a:ea typeface="+mj-ea"/>
              </a:rPr>
              <a:t>은 아래의 식과 같이 </a:t>
            </a:r>
            <a:r>
              <a:rPr lang="ko-KR" altLang="en-US" dirty="0" err="1">
                <a:latin typeface="+mj-ea"/>
                <a:ea typeface="+mj-ea"/>
              </a:rPr>
              <a:t>similarity</a:t>
            </a:r>
            <a:r>
              <a:rPr lang="ko-KR" altLang="en-US" dirty="0">
                <a:latin typeface="+mj-ea"/>
                <a:ea typeface="+mj-ea"/>
              </a:rPr>
              <a:t> 라고도</a:t>
            </a:r>
            <a:endParaRPr lang="en-US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수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있는</a:t>
            </a:r>
            <a:r>
              <a:rPr lang="en-US" dirty="0">
                <a:latin typeface="+mj-ea"/>
                <a:ea typeface="+mj-ea"/>
              </a:rPr>
              <a:t> output </a:t>
            </a:r>
            <a:r>
              <a:rPr lang="ko-KR" altLang="en-US" dirty="0">
                <a:latin typeface="+mj-ea"/>
                <a:ea typeface="+mj-ea"/>
              </a:rPr>
              <a:t>을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뽑아낸다</a:t>
            </a:r>
            <a:r>
              <a:rPr lang="en-US" dirty="0">
                <a:latin typeface="+mj-ea"/>
                <a:ea typeface="+mj-ea"/>
              </a:rPr>
              <a:t>. 즉, </a:t>
            </a:r>
            <a:r>
              <a:rPr lang="ko-KR" altLang="en-US" dirty="0">
                <a:latin typeface="+mj-ea"/>
                <a:ea typeface="+mj-ea"/>
              </a:rPr>
              <a:t>두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점이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가까우면</a:t>
            </a:r>
            <a:r>
              <a:rPr lang="en-US" altLang="ko-KR" dirty="0">
                <a:latin typeface="+mj-ea"/>
                <a:ea typeface="+mj-ea"/>
              </a:rPr>
              <a:t> covariance function</a:t>
            </a:r>
            <a:endParaRPr lang="ko-KR" altLang="en-US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값이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높고</a:t>
            </a:r>
            <a:r>
              <a:rPr lang="en-US" altLang="ko-KR" dirty="0">
                <a:latin typeface="+mj-ea"/>
                <a:ea typeface="+mj-ea"/>
              </a:rPr>
              <a:t>, 두 </a:t>
            </a:r>
            <a:r>
              <a:rPr lang="en-US" altLang="ko-KR" dirty="0" err="1">
                <a:latin typeface="+mj-ea"/>
                <a:ea typeface="+mj-ea"/>
              </a:rPr>
              <a:t>점이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멀면</a:t>
            </a:r>
            <a:r>
              <a:rPr lang="en-US" altLang="ko-KR" dirty="0">
                <a:latin typeface="+mj-ea"/>
                <a:ea typeface="+mj-ea"/>
              </a:rPr>
              <a:t> covariance </a:t>
            </a:r>
            <a:r>
              <a:rPr lang="en-US" altLang="ko-KR" dirty="0" err="1">
                <a:latin typeface="+mj-ea"/>
                <a:ea typeface="+mj-ea"/>
              </a:rPr>
              <a:t>function의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값이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낮다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rgbClr val="494E52"/>
                </a:solidFill>
                <a:latin typeface="+mj-ea"/>
                <a:ea typeface="+mj-ea"/>
              </a:rPr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9" name="Picture 8" descr="개체, 손목시계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18C90382-5915-4B9E-B381-3FB97B62E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20" y="1487788"/>
            <a:ext cx="1974191" cy="6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51902E9-B704-44C1-8F40-ACF29FF2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2" y="1080921"/>
            <a:ext cx="5320341" cy="1148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A3886F-3B29-4644-A6C3-2AAD62C61443}"/>
              </a:ext>
            </a:extLst>
          </p:cNvPr>
          <p:cNvSpPr txBox="1"/>
          <p:nvPr/>
        </p:nvSpPr>
        <p:spPr>
          <a:xfrm>
            <a:off x="386032" y="2353934"/>
            <a:ext cx="78867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1. </a:t>
            </a:r>
            <a:r>
              <a:rPr lang="ko-KR" altLang="en-US" dirty="0" err="1">
                <a:latin typeface="+mj-ea"/>
                <a:ea typeface="+mj-ea"/>
              </a:rPr>
              <a:t>Covariance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의 종류, </a:t>
            </a:r>
            <a:r>
              <a:rPr lang="ko-KR" altLang="en-US" dirty="0" err="1">
                <a:latin typeface="+mj-ea"/>
                <a:ea typeface="+mj-ea"/>
              </a:rPr>
              <a:t>hyper-parameter</a:t>
            </a:r>
            <a:r>
              <a:rPr lang="ko-KR" altLang="en-US" dirty="0">
                <a:latin typeface="+mj-ea"/>
                <a:ea typeface="+mj-ea"/>
              </a:rPr>
              <a:t> 의 영향 </a:t>
            </a:r>
            <a:r>
              <a:rPr lang="ko-KR" altLang="en-US" dirty="0" err="1">
                <a:latin typeface="+mj-ea"/>
                <a:ea typeface="+mj-ea"/>
              </a:rPr>
              <a:t>overview</a:t>
            </a:r>
            <a:endParaRPr lang="ko-KR" altLang="en-US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2. </a:t>
            </a:r>
            <a:r>
              <a:rPr lang="ko-KR" altLang="en-US" dirty="0" err="1">
                <a:latin typeface="+mj-ea"/>
                <a:ea typeface="+mj-ea"/>
              </a:rPr>
              <a:t>mean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과 </a:t>
            </a:r>
            <a:r>
              <a:rPr lang="ko-KR" altLang="en-US" dirty="0" err="1">
                <a:latin typeface="+mj-ea"/>
                <a:ea typeface="+mj-ea"/>
              </a:rPr>
              <a:t>covariance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을 정하여 </a:t>
            </a:r>
            <a:r>
              <a:rPr lang="ko-KR" altLang="en-US" dirty="0" err="1">
                <a:latin typeface="+mj-ea"/>
                <a:ea typeface="+mj-ea"/>
              </a:rPr>
              <a:t>GP로</a:t>
            </a:r>
            <a:r>
              <a:rPr lang="ko-KR" altLang="en-US" dirty="0">
                <a:latin typeface="+mj-ea"/>
                <a:ea typeface="+mj-ea"/>
              </a:rPr>
              <a:t> 정의된 </a:t>
            </a:r>
            <a:r>
              <a:rPr lang="ko-KR" altLang="en-US" dirty="0" err="1">
                <a:latin typeface="+mj-ea"/>
                <a:ea typeface="+mj-ea"/>
              </a:rPr>
              <a:t>Prior를</a:t>
            </a:r>
            <a:r>
              <a:rPr lang="ko-KR" altLang="en-US" dirty="0">
                <a:latin typeface="+mj-ea"/>
                <a:ea typeface="+mj-ea"/>
              </a:rPr>
              <a:t> 확인합니다.</a:t>
            </a:r>
          </a:p>
          <a:p>
            <a:r>
              <a:rPr lang="ko-KR" altLang="en-US" dirty="0">
                <a:latin typeface="+mj-ea"/>
                <a:ea typeface="+mj-ea"/>
              </a:rPr>
              <a:t>3. 관찰된 데이터를 통해 </a:t>
            </a:r>
            <a:r>
              <a:rPr lang="ko-KR" altLang="en-US" dirty="0" err="1">
                <a:latin typeface="+mj-ea"/>
                <a:ea typeface="+mj-ea"/>
              </a:rPr>
              <a:t>Posterior를</a:t>
            </a:r>
            <a:r>
              <a:rPr lang="ko-KR" altLang="en-US" dirty="0">
                <a:latin typeface="+mj-ea"/>
                <a:ea typeface="+mj-ea"/>
              </a:rPr>
              <a:t> 확인합니다.</a:t>
            </a:r>
          </a:p>
          <a:p>
            <a:r>
              <a:rPr lang="ko-KR" altLang="en-US" dirty="0">
                <a:latin typeface="+mj-ea"/>
                <a:ea typeface="+mj-ea"/>
              </a:rPr>
              <a:t>4. 관찰된 데이터에 최적화된 </a:t>
            </a:r>
            <a:r>
              <a:rPr lang="ko-KR" altLang="en-US" dirty="0" err="1">
                <a:latin typeface="+mj-ea"/>
                <a:ea typeface="+mj-ea"/>
              </a:rPr>
              <a:t>kernel의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hyper-parameter로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optimization</a:t>
            </a:r>
            <a:r>
              <a:rPr lang="ko-KR" altLang="en-US" dirty="0">
                <a:latin typeface="+mj-ea"/>
                <a:ea typeface="+mj-ea"/>
              </a:rPr>
              <a:t> 합니다.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65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커널에 대한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intuition 획득</a:t>
            </a: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Kernel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종류에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covariance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변화를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Kernel에서의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length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scale에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covariance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변화를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AutoNum type="arabicPeriod"/>
            </a:pP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5435543-0C51-4CDE-92EF-77875883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5" y="2273056"/>
            <a:ext cx="1966823" cy="2624598"/>
          </a:xfrm>
          <a:prstGeom prst="rect">
            <a:avLst/>
          </a:prstGeom>
        </p:spPr>
      </p:pic>
      <p:pic>
        <p:nvPicPr>
          <p:cNvPr id="4" name="Picture 4" descr="지도이(가) 표시된 사진&#10;&#10;높은 신뢰도로 생성된 설명">
            <a:extLst>
              <a:ext uri="{FF2B5EF4-FFF2-40B4-BE49-F238E27FC236}">
                <a16:creationId xmlns:a16="http://schemas.microsoft.com/office/drawing/2014/main" id="{7CE5A915-D3E1-4019-AB72-FDBC52841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59" y="2275707"/>
            <a:ext cx="1945257" cy="2619294"/>
          </a:xfrm>
          <a:prstGeom prst="rect">
            <a:avLst/>
          </a:prstGeom>
        </p:spPr>
      </p:pic>
      <p:pic>
        <p:nvPicPr>
          <p:cNvPr id="6" name="Picture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18366F8-6550-4192-B489-A7B6ADF3C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893" y="2268593"/>
            <a:ext cx="1945257" cy="2611956"/>
          </a:xfrm>
          <a:prstGeom prst="rect">
            <a:avLst/>
          </a:prstGeom>
        </p:spPr>
      </p:pic>
      <p:pic>
        <p:nvPicPr>
          <p:cNvPr id="8" name="Picture 8" descr="지도이(가) 표시된 사진&#10;&#10;높은 신뢰도로 생성된 설명">
            <a:extLst>
              <a:ext uri="{FF2B5EF4-FFF2-40B4-BE49-F238E27FC236}">
                <a16:creationId xmlns:a16="http://schemas.microsoft.com/office/drawing/2014/main" id="{496EC300-122C-4050-AD4D-DE117BB4D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968" y="2271736"/>
            <a:ext cx="1923691" cy="26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Download the source code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31436" y="1393318"/>
            <a:ext cx="7920000" cy="351523"/>
          </a:xfrm>
          <a:prstGeom prst="roundRect">
            <a:avLst>
              <a:gd name="adj" fmla="val 2270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clone https: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github.com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cogito288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samsung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kaist.git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353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커널에 대한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intuition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획득</a:t>
            </a: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 Sample paths from a GP.</a:t>
            </a:r>
          </a:p>
          <a:p>
            <a:pPr>
              <a:buAutoNum type="arabicPeriod"/>
            </a:pP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C3DC2C-73E5-4446-8420-0E9AAD5A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8" y="1605135"/>
            <a:ext cx="2605483" cy="1755566"/>
          </a:xfrm>
          <a:prstGeom prst="rect">
            <a:avLst/>
          </a:prstGeom>
        </p:spPr>
      </p:pic>
      <p:pic>
        <p:nvPicPr>
          <p:cNvPr id="7" name="Picture 8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06EA3F2E-AD08-4368-A864-D39148F46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186" y="2659730"/>
            <a:ext cx="785544" cy="73971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D83465D-2112-40E8-9E78-BABF238C3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994" y="1605136"/>
            <a:ext cx="2605483" cy="1755566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187AF65-6AC6-44A5-BAE1-5C1D772C1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470" y="2659730"/>
            <a:ext cx="774761" cy="73971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E65F85E-3392-4527-90A3-2377961E4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91" y="3382304"/>
            <a:ext cx="2605484" cy="1714313"/>
          </a:xfrm>
          <a:prstGeom prst="rect">
            <a:avLst/>
          </a:prstGeom>
        </p:spPr>
      </p:pic>
      <p:pic>
        <p:nvPicPr>
          <p:cNvPr id="16" name="Picture 16" descr="실내, 창문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1CEBDA43-C6ED-4DEE-97D0-FA79C5D8E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186" y="4331098"/>
            <a:ext cx="785544" cy="76128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0A127DC-691C-4D8E-8CDD-79B2533768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2994" y="3384333"/>
            <a:ext cx="2605483" cy="1755566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7B54267-4C65-431D-AFD8-DFC29B55F6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8469" y="4331098"/>
            <a:ext cx="774760" cy="7504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5799107" y="2645074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</p:spTree>
    <p:extLst>
      <p:ext uri="{BB962C8B-B14F-4D97-AF65-F5344CB8AC3E}">
        <p14:creationId xmlns:p14="http://schemas.microsoft.com/office/powerpoint/2010/main" val="32765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GP regression model ( RBF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11" name="Picture 12" descr="하늘, 스크린샷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EA17B461-2E64-42AB-87B6-AB4816CB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26" y="1450316"/>
            <a:ext cx="2743200" cy="1811547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9F5923E6-4EE6-4A31-8DF9-DC1AEF70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6" y="3337344"/>
            <a:ext cx="2743200" cy="18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3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GP regression model ( Exponential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2" name="Picture 2" descr="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B17138B3-86CB-4B99-9DBA-1FDDFE2DB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26" y="1736537"/>
            <a:ext cx="2365437" cy="156208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9E2F07-1D4B-4B12-9348-D7E8C1C3D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6" y="3461820"/>
            <a:ext cx="2365437" cy="15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 GP regression model ( Linear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3" name="Picture 4" descr="하늘, 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B007880-E158-4F68-BE78-98C9A1E61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49" y="1521418"/>
            <a:ext cx="2434138" cy="1607449"/>
          </a:xfrm>
          <a:prstGeom prst="rect">
            <a:avLst/>
          </a:prstGeom>
        </p:spPr>
      </p:pic>
      <p:pic>
        <p:nvPicPr>
          <p:cNvPr id="7" name="Picture 9" descr="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76CBBC8-5E1E-48BE-B524-D28AA658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249" y="3332966"/>
            <a:ext cx="2434138" cy="160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(4) GP regression model ( Exponential Quadratic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51" y="1954370"/>
            <a:ext cx="3735237" cy="2457989"/>
          </a:xfrm>
          <a:prstGeom prst="rect">
            <a:avLst/>
          </a:prstGeom>
        </p:spPr>
      </p:pic>
      <p:pic>
        <p:nvPicPr>
          <p:cNvPr id="2" name="Picture 3" descr="하늘, 스크린샷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4A17424C-CA25-47A1-9BC0-661688DB0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532" y="1685655"/>
            <a:ext cx="2185307" cy="144312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B774CA-6CEB-4514-9557-67147EE3F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532" y="3497202"/>
            <a:ext cx="2185307" cy="144312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A9621CD-2685-4A0E-B3EE-655B157F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070" y="5835499"/>
            <a:ext cx="1168341" cy="11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558141" y="1045854"/>
            <a:ext cx="8019802" cy="3434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bg2"/>
                </a:solidFill>
              </a:rPr>
              <a:t>Overview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Point Process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Poisson Process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endParaRPr lang="en-US" sz="1600" dirty="0">
              <a:solidFill>
                <a:schemeClr val="bg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Hawkes Process</a:t>
            </a:r>
          </a:p>
          <a:p>
            <a:pPr marL="285750" lvl="0" indent="-285750">
              <a:buFontTx/>
              <a:buChar char="-"/>
            </a:pPr>
            <a:r>
              <a:rPr lang="en-US" altLang="ko-KR" sz="1600" dirty="0">
                <a:solidFill>
                  <a:schemeClr val="bg2"/>
                </a:solidFill>
              </a:rPr>
              <a:t>Predicting Retweet Dynamics</a:t>
            </a:r>
          </a:p>
          <a:p>
            <a:pPr marL="285750" lvl="0" indent="-285750">
              <a:buFontTx/>
              <a:buChar char="-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285750" lvl="0" indent="-285750">
              <a:buFontTx/>
              <a:buChar char="-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0" lv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* This part refers to the ICML 2018 tutorial </a:t>
            </a:r>
            <a:r>
              <a:rPr lang="en-US" altLang="ko-KR" sz="1600" i="1" dirty="0">
                <a:solidFill>
                  <a:schemeClr val="bg2"/>
                </a:solidFill>
              </a:rPr>
              <a:t>Learning with Temporal Point Processes</a:t>
            </a:r>
            <a:r>
              <a:rPr lang="en-US" altLang="ko-KR" sz="1600" dirty="0">
                <a:solidFill>
                  <a:schemeClr val="bg2"/>
                </a:solidFill>
              </a:rPr>
              <a:t> (Rodriguez and Valera, 2018)</a:t>
            </a:r>
          </a:p>
          <a:p>
            <a:pPr marL="0" lv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* Also, predicting Retweet dynamics refers to</a:t>
            </a:r>
            <a:r>
              <a:rPr lang="en-US" altLang="ko-KR" sz="1600" i="1" dirty="0">
                <a:solidFill>
                  <a:schemeClr val="bg2"/>
                </a:solidFill>
              </a:rPr>
              <a:t> </a:t>
            </a:r>
            <a:r>
              <a:rPr lang="en-US" altLang="ko-KR" sz="1600" i="1" dirty="0" err="1">
                <a:solidFill>
                  <a:schemeClr val="bg2"/>
                </a:solidFill>
              </a:rPr>
              <a:t>TideH</a:t>
            </a:r>
            <a:r>
              <a:rPr lang="en-US" altLang="ko-KR" sz="1600" i="1" dirty="0">
                <a:solidFill>
                  <a:schemeClr val="bg2"/>
                </a:solidFill>
              </a:rPr>
              <a:t> (</a:t>
            </a:r>
            <a:r>
              <a:rPr lang="it-IT" altLang="ko-KR" sz="1600" dirty="0">
                <a:solidFill>
                  <a:schemeClr val="bg2"/>
                </a:solidFill>
              </a:rPr>
              <a:t>Kobayashi and Lambiotte, 2016).</a:t>
            </a:r>
            <a:endParaRPr lang="en-US" altLang="ko-KR" sz="16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8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Many discrete events in continuous time !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2826102" y="1185470"/>
            <a:ext cx="2304256" cy="2137330"/>
            <a:chOff x="544539" y="1067365"/>
            <a:chExt cx="2304256" cy="2137330"/>
          </a:xfrm>
        </p:grpSpPr>
        <p:pic>
          <p:nvPicPr>
            <p:cNvPr id="9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630" y="1067365"/>
              <a:ext cx="1982075" cy="1794869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5C7BD9B-4FA1-074B-8CA3-82F428DC5315}"/>
                </a:ext>
              </a:extLst>
            </p:cNvPr>
            <p:cNvSpPr/>
            <p:nvPr/>
          </p:nvSpPr>
          <p:spPr>
            <a:xfrm>
              <a:off x="544539" y="2866141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Online actions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37271" y="1173834"/>
            <a:ext cx="3291751" cy="2087184"/>
            <a:chOff x="3383257" y="1111595"/>
            <a:chExt cx="3291751" cy="2087184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F2943891-1244-1D4B-A523-BEF374916A22}"/>
                </a:ext>
              </a:extLst>
            </p:cNvPr>
            <p:cNvSpPr/>
            <p:nvPr/>
          </p:nvSpPr>
          <p:spPr>
            <a:xfrm>
              <a:off x="3536941" y="2860225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Disease dynamics</a:t>
              </a:r>
            </a:p>
          </p:txBody>
        </p:sp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BFFB3296-6E81-214F-BADC-6C0B6AAD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257" y="1111595"/>
              <a:ext cx="3291751" cy="178200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1350849" y="3456472"/>
            <a:ext cx="2808312" cy="1607921"/>
            <a:chOff x="3516272" y="3520717"/>
            <a:chExt cx="2808312" cy="1607921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85BFD463-8F88-4E4E-A649-67E180E7C444}"/>
                </a:ext>
              </a:extLst>
            </p:cNvPr>
            <p:cNvSpPr/>
            <p:nvPr/>
          </p:nvSpPr>
          <p:spPr>
            <a:xfrm>
              <a:off x="3516272" y="4790084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Financial trading</a:t>
              </a:r>
            </a:p>
          </p:txBody>
        </p:sp>
        <p:pic>
          <p:nvPicPr>
            <p:cNvPr id="14" name="Picture 2" descr="Image result for financial trading">
              <a:extLst>
                <a:ext uri="{FF2B5EF4-FFF2-40B4-BE49-F238E27FC236}">
                  <a16:creationId xmlns:a16="http://schemas.microsoft.com/office/drawing/2014/main" id="{A0C2F9FD-1F4B-D946-ACEC-35966E40B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932" y="3520717"/>
              <a:ext cx="2362993" cy="1285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3790450" y="3328512"/>
            <a:ext cx="2952328" cy="1735881"/>
            <a:chOff x="5185691" y="3219520"/>
            <a:chExt cx="2952328" cy="1735881"/>
          </a:xfrm>
        </p:grpSpPr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B4B5421-8CE6-514E-B831-23A8C4790EA3}"/>
                </a:ext>
              </a:extLst>
            </p:cNvPr>
            <p:cNvSpPr/>
            <p:nvPr/>
          </p:nvSpPr>
          <p:spPr>
            <a:xfrm>
              <a:off x="5185691" y="4616847"/>
              <a:ext cx="29523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Mobility dynamics</a:t>
              </a:r>
            </a:p>
          </p:txBody>
        </p:sp>
        <p:pic>
          <p:nvPicPr>
            <p:cNvPr id="16" name="Picture 4" descr="A heat map from the Electronic Frontier Foundation's study of ALPR hotspots in Oakland">
              <a:extLst>
                <a:ext uri="{FF2B5EF4-FFF2-40B4-BE49-F238E27FC236}">
                  <a16:creationId xmlns:a16="http://schemas.microsoft.com/office/drawing/2014/main" id="{ED34F6AD-D957-C148-AE7A-170F2E1E3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6"/>
            <a:stretch/>
          </p:blipFill>
          <p:spPr bwMode="auto">
            <a:xfrm>
              <a:off x="5829111" y="3219520"/>
              <a:ext cx="1665488" cy="136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0" y="1213301"/>
            <a:ext cx="2808312" cy="2141599"/>
            <a:chOff x="479640" y="1213301"/>
            <a:chExt cx="2808312" cy="21415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7"/>
            <a:stretch/>
          </p:blipFill>
          <p:spPr>
            <a:xfrm>
              <a:off x="668763" y="1213301"/>
              <a:ext cx="2517762" cy="1796400"/>
            </a:xfrm>
            <a:prstGeom prst="rect">
              <a:avLst/>
            </a:prstGeom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F2943891-1244-1D4B-A523-BEF374916A22}"/>
                </a:ext>
              </a:extLst>
            </p:cNvPr>
            <p:cNvSpPr/>
            <p:nvPr/>
          </p:nvSpPr>
          <p:spPr>
            <a:xfrm>
              <a:off x="479640" y="3016346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Earthquake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9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Variety of processes behind these events </a:t>
            </a:r>
            <a:endParaRPr/>
          </a:p>
        </p:txBody>
      </p:sp>
      <p:sp>
        <p:nvSpPr>
          <p:cNvPr id="41" name="Rectangle 3"/>
          <p:cNvSpPr/>
          <p:nvPr/>
        </p:nvSpPr>
        <p:spPr>
          <a:xfrm>
            <a:off x="1073519" y="1843443"/>
            <a:ext cx="150259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Stock</a:t>
            </a:r>
            <a:b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trading</a:t>
            </a:r>
          </a:p>
        </p:txBody>
      </p:sp>
      <p:sp>
        <p:nvSpPr>
          <p:cNvPr id="42" name="Rectangle 6"/>
          <p:cNvSpPr/>
          <p:nvPr/>
        </p:nvSpPr>
        <p:spPr>
          <a:xfrm>
            <a:off x="5659767" y="1782764"/>
            <a:ext cx="1813111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Article creation in Wikipedia</a:t>
            </a:r>
          </a:p>
        </p:txBody>
      </p:sp>
      <p:sp>
        <p:nvSpPr>
          <p:cNvPr id="43" name="Rectangle 7"/>
          <p:cNvSpPr/>
          <p:nvPr/>
        </p:nvSpPr>
        <p:spPr>
          <a:xfrm>
            <a:off x="2713476" y="3414359"/>
            <a:ext cx="214629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Ride-sharing requests</a:t>
            </a:r>
          </a:p>
        </p:txBody>
      </p:sp>
      <p:sp>
        <p:nvSpPr>
          <p:cNvPr id="44" name="Rectangle 8"/>
          <p:cNvSpPr/>
          <p:nvPr/>
        </p:nvSpPr>
        <p:spPr>
          <a:xfrm>
            <a:off x="1750709" y="2636346"/>
            <a:ext cx="166077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News spread in Twitter</a:t>
            </a:r>
          </a:p>
        </p:txBody>
      </p:sp>
      <p:sp>
        <p:nvSpPr>
          <p:cNvPr id="45" name="Rectangle 9"/>
          <p:cNvSpPr/>
          <p:nvPr/>
        </p:nvSpPr>
        <p:spPr>
          <a:xfrm>
            <a:off x="5951948" y="3271243"/>
            <a:ext cx="234538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A user’s reputation in Quora</a:t>
            </a:r>
          </a:p>
        </p:txBody>
      </p:sp>
      <p:sp>
        <p:nvSpPr>
          <p:cNvPr id="46" name="Right Arrow 1"/>
          <p:cNvSpPr/>
          <p:nvPr/>
        </p:nvSpPr>
        <p:spPr bwMode="auto">
          <a:xfrm>
            <a:off x="503285" y="4080198"/>
            <a:ext cx="7794048" cy="288032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7" name="Rectangle 11"/>
          <p:cNvSpPr/>
          <p:nvPr/>
        </p:nvSpPr>
        <p:spPr>
          <a:xfrm>
            <a:off x="503285" y="3891054"/>
            <a:ext cx="792088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1800" b="1" cap="small">
                <a:solidFill>
                  <a:schemeClr val="tx2">
                    <a:lumMod val="75000"/>
                  </a:schemeClr>
                </a:solidFill>
                <a:latin typeface="Roboto" panose="020B0600000101010101" charset="0"/>
                <a:ea typeface="Roboto" panose="020B0600000101010101" charset="0"/>
              </a:rPr>
              <a:t>Fast</a:t>
            </a:r>
          </a:p>
        </p:txBody>
      </p:sp>
      <p:sp>
        <p:nvSpPr>
          <p:cNvPr id="48" name="Rectangle 12"/>
          <p:cNvSpPr/>
          <p:nvPr/>
        </p:nvSpPr>
        <p:spPr>
          <a:xfrm>
            <a:off x="7289221" y="3873807"/>
            <a:ext cx="1008112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1800" b="1" cap="small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B0600000101010101" charset="0"/>
                <a:ea typeface="Roboto" panose="020B0600000101010101" charset="0"/>
              </a:rPr>
              <a:t>Slow</a:t>
            </a:r>
          </a:p>
        </p:txBody>
      </p:sp>
      <p:pic>
        <p:nvPicPr>
          <p:cNvPr id="4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206" y="3222964"/>
            <a:ext cx="642693" cy="642693"/>
          </a:xfrm>
          <a:prstGeom prst="rect">
            <a:avLst/>
          </a:prstGeom>
        </p:spPr>
      </p:pic>
      <p:pic>
        <p:nvPicPr>
          <p:cNvPr id="5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964" y="1663586"/>
            <a:ext cx="678485" cy="678485"/>
          </a:xfrm>
          <a:prstGeom prst="rect">
            <a:avLst/>
          </a:prstGeom>
        </p:spPr>
      </p:pic>
      <p:pic>
        <p:nvPicPr>
          <p:cNvPr id="51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534" y="2688465"/>
            <a:ext cx="585638" cy="476451"/>
          </a:xfrm>
          <a:prstGeom prst="rect">
            <a:avLst/>
          </a:prstGeom>
        </p:spPr>
      </p:pic>
      <p:pic>
        <p:nvPicPr>
          <p:cNvPr id="52" name="Picture 2" descr="Image result for uber">
            <a:extLst>
              <a:ext uri="{FF2B5EF4-FFF2-40B4-BE49-F238E27FC236}">
                <a16:creationId xmlns:a16="http://schemas.microsoft.com/office/drawing/2014/main" id="{A876D181-F515-0547-A1BA-89852F50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01" y="3303384"/>
            <a:ext cx="654381" cy="6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C560B54-A695-634C-9170-396269B82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69" y="1560218"/>
            <a:ext cx="457200" cy="952500"/>
          </a:xfrm>
          <a:prstGeom prst="rect">
            <a:avLst/>
          </a:prstGeom>
        </p:spPr>
      </p:pic>
      <p:sp>
        <p:nvSpPr>
          <p:cNvPr id="54" name="Rectangle 20">
            <a:extLst>
              <a:ext uri="{FF2B5EF4-FFF2-40B4-BE49-F238E27FC236}">
                <a16:creationId xmlns:a16="http://schemas.microsoft.com/office/drawing/2014/main" id="{E12C5A58-45A3-7142-96FF-9D07B49CC963}"/>
              </a:ext>
            </a:extLst>
          </p:cNvPr>
          <p:cNvSpPr/>
          <p:nvPr/>
        </p:nvSpPr>
        <p:spPr>
          <a:xfrm>
            <a:off x="3370290" y="1881170"/>
            <a:ext cx="314580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Flu </a:t>
            </a:r>
            <a:b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spreading</a:t>
            </a:r>
          </a:p>
        </p:txBody>
      </p:sp>
      <p:pic>
        <p:nvPicPr>
          <p:cNvPr id="55" name="Picture 4" descr="Image result for flu">
            <a:extLst>
              <a:ext uri="{FF2B5EF4-FFF2-40B4-BE49-F238E27FC236}">
                <a16:creationId xmlns:a16="http://schemas.microsoft.com/office/drawing/2014/main" id="{D3D8C03E-01B3-4F46-BB82-C80BC1CF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06" y="1606588"/>
            <a:ext cx="1004557" cy="8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3">
            <a:extLst>
              <a:ext uri="{FF2B5EF4-FFF2-40B4-BE49-F238E27FC236}">
                <a16:creationId xmlns:a16="http://schemas.microsoft.com/office/drawing/2014/main" id="{9EB53B2C-BBDA-2E40-AA58-4AC183821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622" y="2578885"/>
            <a:ext cx="604244" cy="604244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6AE8AAF7-0BD2-C641-B882-C95486686CD0}"/>
              </a:ext>
            </a:extLst>
          </p:cNvPr>
          <p:cNvSpPr/>
          <p:nvPr/>
        </p:nvSpPr>
        <p:spPr>
          <a:xfrm>
            <a:off x="4390866" y="2652264"/>
            <a:ext cx="222972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Reviews and sales in Amazon</a:t>
            </a:r>
          </a:p>
        </p:txBody>
      </p:sp>
      <p:sp>
        <p:nvSpPr>
          <p:cNvPr id="59" name="Rectangle 5"/>
          <p:cNvSpPr/>
          <p:nvPr/>
        </p:nvSpPr>
        <p:spPr>
          <a:xfrm>
            <a:off x="2346823" y="4327722"/>
            <a:ext cx="4088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…in a wide range of temporal scales.</a:t>
            </a:r>
            <a:endParaRPr lang="en-US" sz="1800">
              <a:solidFill>
                <a:schemeClr val="bg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11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54" grpId="0"/>
      <p:bldP spid="5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45"/>
          <p:cNvCxnSpPr>
            <a:endCxn id="62" idx="0"/>
          </p:cNvCxnSpPr>
          <p:nvPr/>
        </p:nvCxnSpPr>
        <p:spPr bwMode="auto">
          <a:xfrm flipH="1">
            <a:off x="3399049" y="2649553"/>
            <a:ext cx="217688" cy="7234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47"/>
          <p:cNvCxnSpPr/>
          <p:nvPr/>
        </p:nvCxnSpPr>
        <p:spPr bwMode="auto">
          <a:xfrm>
            <a:off x="2320592" y="3119286"/>
            <a:ext cx="792088" cy="4320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39"/>
          <p:cNvCxnSpPr>
            <a:endCxn id="57" idx="1"/>
          </p:cNvCxnSpPr>
          <p:nvPr/>
        </p:nvCxnSpPr>
        <p:spPr bwMode="auto">
          <a:xfrm>
            <a:off x="1694232" y="2066682"/>
            <a:ext cx="1600604" cy="50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43"/>
          <p:cNvCxnSpPr>
            <a:endCxn id="63" idx="0"/>
          </p:cNvCxnSpPr>
          <p:nvPr/>
        </p:nvCxnSpPr>
        <p:spPr bwMode="auto">
          <a:xfrm>
            <a:off x="1694232" y="2011822"/>
            <a:ext cx="683324" cy="8674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Real World Examples </a:t>
            </a:r>
            <a:endParaRPr/>
          </a:p>
        </p:txBody>
      </p:sp>
      <p:pic>
        <p:nvPicPr>
          <p:cNvPr id="57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4836" y="2283151"/>
            <a:ext cx="572737" cy="583148"/>
          </a:xfrm>
          <a:prstGeom prst="rect">
            <a:avLst/>
          </a:prstGeom>
        </p:spPr>
      </p:pic>
      <p:pic>
        <p:nvPicPr>
          <p:cNvPr id="58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0293" y="1206963"/>
            <a:ext cx="572737" cy="569483"/>
          </a:xfrm>
          <a:prstGeom prst="rect">
            <a:avLst/>
          </a:prstGeom>
        </p:spPr>
      </p:pic>
      <p:pic>
        <p:nvPicPr>
          <p:cNvPr id="59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947" y="1787125"/>
            <a:ext cx="572737" cy="614138"/>
          </a:xfrm>
          <a:prstGeom prst="rect">
            <a:avLst/>
          </a:prstGeom>
        </p:spPr>
      </p:pic>
      <p:cxnSp>
        <p:nvCxnSpPr>
          <p:cNvPr id="60" name="Straight Arrow Connector 14"/>
          <p:cNvCxnSpPr>
            <a:stCxn id="84" idx="7"/>
          </p:cNvCxnSpPr>
          <p:nvPr/>
        </p:nvCxnSpPr>
        <p:spPr bwMode="auto">
          <a:xfrm flipV="1">
            <a:off x="1936809" y="1516717"/>
            <a:ext cx="923484" cy="3488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1" name="Straight Arrow Connector 15"/>
          <p:cNvCxnSpPr/>
          <p:nvPr/>
        </p:nvCxnSpPr>
        <p:spPr bwMode="auto">
          <a:xfrm flipH="1" flipV="1">
            <a:off x="3311986" y="1753934"/>
            <a:ext cx="269218" cy="6897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80" y="3372959"/>
            <a:ext cx="572737" cy="572737"/>
          </a:xfrm>
          <a:prstGeom prst="rect">
            <a:avLst/>
          </a:prstGeom>
        </p:spPr>
      </p:pic>
      <p:pic>
        <p:nvPicPr>
          <p:cNvPr id="63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187" y="2879286"/>
            <a:ext cx="572737" cy="572737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-144388" y="1074723"/>
            <a:ext cx="1442253" cy="749697"/>
            <a:chOff x="-144264" y="1373956"/>
            <a:chExt cx="1442253" cy="749697"/>
          </a:xfrm>
        </p:grpSpPr>
        <p:sp>
          <p:nvSpPr>
            <p:cNvPr id="68" name="Rectangle 28"/>
            <p:cNvSpPr/>
            <p:nvPr/>
          </p:nvSpPr>
          <p:spPr>
            <a:xfrm>
              <a:off x="-144264" y="1785099"/>
              <a:ext cx="14401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>
                  <a:latin typeface="Roboto" panose="020B0600000101010101" charset="0"/>
                </a:rPr>
                <a:t>D follows S</a:t>
              </a:r>
              <a:endParaRPr lang="en-US" sz="1600" b="1">
                <a:latin typeface="Roboto" panose="020B0600000101010101" charset="0"/>
                <a:cs typeface="Calibri"/>
              </a:endParaRPr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94070" y="1373956"/>
              <a:ext cx="1203919" cy="749199"/>
              <a:chOff x="94070" y="1373956"/>
              <a:chExt cx="1203919" cy="749199"/>
            </a:xfrm>
          </p:grpSpPr>
          <p:cxnSp>
            <p:nvCxnSpPr>
              <p:cNvPr id="64" name="Straight Arrow Connector 19"/>
              <p:cNvCxnSpPr/>
              <p:nvPr/>
            </p:nvCxnSpPr>
            <p:spPr bwMode="auto">
              <a:xfrm flipV="1">
                <a:off x="576064" y="1649214"/>
                <a:ext cx="374904" cy="76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5" name="Rectangle 22"/>
              <p:cNvSpPr/>
              <p:nvPr/>
            </p:nvSpPr>
            <p:spPr>
              <a:xfrm>
                <a:off x="215776" y="1403573"/>
                <a:ext cx="36028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200" b="1">
                    <a:latin typeface="Roboto" panose="020B0600000101010101" charset="0"/>
                  </a:rPr>
                  <a:t>S</a:t>
                </a:r>
                <a:endParaRPr lang="en-US" sz="22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6" name="Rectangle 23"/>
              <p:cNvSpPr/>
              <p:nvPr/>
            </p:nvSpPr>
            <p:spPr>
              <a:xfrm>
                <a:off x="935856" y="1373956"/>
                <a:ext cx="3602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>
                    <a:latin typeface="Roboto" panose="020B0600000101010101" charset="0"/>
                  </a:rPr>
                  <a:t>D</a:t>
                </a:r>
                <a:endParaRPr lang="en-US" sz="22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7" name="Rectangle 24"/>
              <p:cNvSpPr/>
              <p:nvPr/>
            </p:nvSpPr>
            <p:spPr>
              <a:xfrm>
                <a:off x="143768" y="1619597"/>
                <a:ext cx="93635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>
                    <a:latin typeface="Roboto" panose="020B0600000101010101" charset="0"/>
                  </a:rPr>
                  <a:t>means</a:t>
                </a:r>
                <a:endParaRPr lang="en-US" sz="14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9" name="Rectangle 25"/>
              <p:cNvSpPr/>
              <p:nvPr/>
            </p:nvSpPr>
            <p:spPr bwMode="auto">
              <a:xfrm>
                <a:off x="94070" y="1427262"/>
                <a:ext cx="1203919" cy="6958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</p:grpSp>
      <p:sp>
        <p:nvSpPr>
          <p:cNvPr id="74" name="Rectangle 49"/>
          <p:cNvSpPr/>
          <p:nvPr/>
        </p:nvSpPr>
        <p:spPr>
          <a:xfrm>
            <a:off x="3204386" y="1084769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Christine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5" name="Rectangle 50"/>
          <p:cNvSpPr/>
          <p:nvPr/>
        </p:nvSpPr>
        <p:spPr>
          <a:xfrm>
            <a:off x="1303931" y="1409020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Bob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6" name="Rectangle 51"/>
          <p:cNvSpPr/>
          <p:nvPr/>
        </p:nvSpPr>
        <p:spPr>
          <a:xfrm>
            <a:off x="3780048" y="2186375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Beth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7" name="Rectangle 52"/>
          <p:cNvSpPr/>
          <p:nvPr/>
        </p:nvSpPr>
        <p:spPr>
          <a:xfrm>
            <a:off x="1587131" y="2731944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Joe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8" name="Rectangle 53"/>
          <p:cNvSpPr/>
          <p:nvPr/>
        </p:nvSpPr>
        <p:spPr>
          <a:xfrm>
            <a:off x="3588635" y="3221751"/>
            <a:ext cx="792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David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9" name="Rectangle 54"/>
          <p:cNvSpPr/>
          <p:nvPr/>
        </p:nvSpPr>
        <p:spPr>
          <a:xfrm>
            <a:off x="3272438" y="1278553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3.00pm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0" name="Rectangle 55"/>
          <p:cNvSpPr/>
          <p:nvPr/>
        </p:nvSpPr>
        <p:spPr>
          <a:xfrm>
            <a:off x="433898" y="1954596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3.25pm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1" name="Rectangle 56"/>
          <p:cNvSpPr/>
          <p:nvPr/>
        </p:nvSpPr>
        <p:spPr>
          <a:xfrm>
            <a:off x="3678848" y="2394336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3.27pm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2" name="Rectangle 57"/>
          <p:cNvSpPr/>
          <p:nvPr/>
        </p:nvSpPr>
        <p:spPr>
          <a:xfrm>
            <a:off x="3507893" y="3413000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4.15pm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3" name="Oval 17421"/>
          <p:cNvSpPr/>
          <p:nvPr/>
        </p:nvSpPr>
        <p:spPr bwMode="auto">
          <a:xfrm>
            <a:off x="2860293" y="1207391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4" name="Oval 59"/>
          <p:cNvSpPr/>
          <p:nvPr/>
        </p:nvSpPr>
        <p:spPr bwMode="auto">
          <a:xfrm>
            <a:off x="1447947" y="1781678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5" name="Oval 69"/>
          <p:cNvSpPr/>
          <p:nvPr/>
        </p:nvSpPr>
        <p:spPr bwMode="auto">
          <a:xfrm>
            <a:off x="3294836" y="2293561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6" name="Oval 70"/>
          <p:cNvSpPr/>
          <p:nvPr/>
        </p:nvSpPr>
        <p:spPr bwMode="auto">
          <a:xfrm>
            <a:off x="3112680" y="3372959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7" name="Straight Connector 72"/>
          <p:cNvCxnSpPr/>
          <p:nvPr/>
        </p:nvCxnSpPr>
        <p:spPr bwMode="auto">
          <a:xfrm>
            <a:off x="1003423" y="3943877"/>
            <a:ext cx="2758" cy="71431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Arrow Connector 73"/>
          <p:cNvCxnSpPr/>
          <p:nvPr/>
        </p:nvCxnSpPr>
        <p:spPr bwMode="auto">
          <a:xfrm flipV="1">
            <a:off x="752810" y="4368969"/>
            <a:ext cx="3907211" cy="120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Connector 79"/>
          <p:cNvCxnSpPr/>
          <p:nvPr/>
        </p:nvCxnSpPr>
        <p:spPr bwMode="auto">
          <a:xfrm>
            <a:off x="4301530" y="3941620"/>
            <a:ext cx="2758" cy="71431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9" name="그룹 118"/>
          <p:cNvGrpSpPr/>
          <p:nvPr/>
        </p:nvGrpSpPr>
        <p:grpSpPr>
          <a:xfrm>
            <a:off x="3786265" y="4009349"/>
            <a:ext cx="144016" cy="365760"/>
            <a:chOff x="3786265" y="4009349"/>
            <a:chExt cx="144016" cy="365760"/>
          </a:xfrm>
        </p:grpSpPr>
        <p:sp>
          <p:nvSpPr>
            <p:cNvPr id="95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96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25" name="Picture 7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37" y="4503400"/>
            <a:ext cx="76200" cy="165100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1144985" y="4016122"/>
            <a:ext cx="144016" cy="365760"/>
            <a:chOff x="3786265" y="4009349"/>
            <a:chExt cx="144016" cy="365760"/>
          </a:xfrm>
        </p:grpSpPr>
        <p:sp>
          <p:nvSpPr>
            <p:cNvPr id="127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28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9" name="그룹 128"/>
          <p:cNvGrpSpPr/>
          <p:nvPr/>
        </p:nvGrpSpPr>
        <p:grpSpPr>
          <a:xfrm>
            <a:off x="2086726" y="4016122"/>
            <a:ext cx="144016" cy="365760"/>
            <a:chOff x="3786265" y="4009349"/>
            <a:chExt cx="144016" cy="365760"/>
          </a:xfrm>
        </p:grpSpPr>
        <p:sp>
          <p:nvSpPr>
            <p:cNvPr id="130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31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2" name="그룹 131"/>
          <p:cNvGrpSpPr/>
          <p:nvPr/>
        </p:nvGrpSpPr>
        <p:grpSpPr>
          <a:xfrm>
            <a:off x="2422526" y="4016122"/>
            <a:ext cx="144016" cy="365760"/>
            <a:chOff x="3786265" y="4009349"/>
            <a:chExt cx="144016" cy="365760"/>
          </a:xfrm>
        </p:grpSpPr>
        <p:sp>
          <p:nvSpPr>
            <p:cNvPr id="133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34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1" name="그룹 140"/>
          <p:cNvGrpSpPr/>
          <p:nvPr/>
        </p:nvGrpSpPr>
        <p:grpSpPr>
          <a:xfrm>
            <a:off x="5273794" y="862086"/>
            <a:ext cx="2985338" cy="2788239"/>
            <a:chOff x="4819779" y="905986"/>
            <a:chExt cx="2985338" cy="2788239"/>
          </a:xfrm>
        </p:grpSpPr>
        <p:grpSp>
          <p:nvGrpSpPr>
            <p:cNvPr id="136" name="Group 3"/>
            <p:cNvGrpSpPr/>
            <p:nvPr/>
          </p:nvGrpSpPr>
          <p:grpSpPr>
            <a:xfrm>
              <a:off x="4819779" y="905986"/>
              <a:ext cx="2985338" cy="2589937"/>
              <a:chOff x="610268" y="3491805"/>
              <a:chExt cx="4286028" cy="3867617"/>
            </a:xfrm>
          </p:grpSpPr>
          <p:pic>
            <p:nvPicPr>
              <p:cNvPr id="137" name="Picture 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268" y="3491805"/>
                <a:ext cx="4286028" cy="3867617"/>
              </a:xfrm>
              <a:prstGeom prst="rect">
                <a:avLst/>
              </a:prstGeom>
            </p:spPr>
          </p:pic>
          <p:sp>
            <p:nvSpPr>
              <p:cNvPr id="138" name="Rectangle 5"/>
              <p:cNvSpPr/>
              <p:nvPr/>
            </p:nvSpPr>
            <p:spPr bwMode="auto">
              <a:xfrm>
                <a:off x="4032200" y="6804173"/>
                <a:ext cx="432048" cy="50405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139" name="Rectangle 6"/>
            <p:cNvSpPr/>
            <p:nvPr/>
          </p:nvSpPr>
          <p:spPr>
            <a:xfrm>
              <a:off x="6220941" y="3171005"/>
              <a:ext cx="15841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Roboto" panose="020B0600000101010101" charset="0"/>
                </a:rPr>
                <a:t>Friggeri et al., 2014</a:t>
              </a:r>
            </a:p>
          </p:txBody>
        </p:sp>
        <p:pic>
          <p:nvPicPr>
            <p:cNvPr id="140" name="Picture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3368" y="997541"/>
              <a:ext cx="697185" cy="697185"/>
            </a:xfrm>
            <a:prstGeom prst="rect">
              <a:avLst/>
            </a:prstGeom>
          </p:spPr>
        </p:pic>
      </p:grpSp>
      <p:grpSp>
        <p:nvGrpSpPr>
          <p:cNvPr id="142" name="Group 8"/>
          <p:cNvGrpSpPr/>
          <p:nvPr/>
        </p:nvGrpSpPr>
        <p:grpSpPr>
          <a:xfrm>
            <a:off x="4846770" y="3630954"/>
            <a:ext cx="3759819" cy="922567"/>
            <a:chOff x="7128544" y="3267074"/>
            <a:chExt cx="4143933" cy="1016819"/>
          </a:xfrm>
        </p:grpSpPr>
        <p:pic>
          <p:nvPicPr>
            <p:cNvPr id="143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8544" y="3699122"/>
              <a:ext cx="4143933" cy="584771"/>
            </a:xfrm>
            <a:prstGeom prst="rect">
              <a:avLst/>
            </a:prstGeom>
          </p:spPr>
        </p:pic>
        <p:pic>
          <p:nvPicPr>
            <p:cNvPr id="144" name="Picture 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65131" y="3267074"/>
              <a:ext cx="1872208" cy="413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155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Temporal point process is a random process</a:t>
            </a:r>
            <a:br>
              <a:rPr lang="en-US" altLang="ko" b="1"/>
            </a:br>
            <a:r>
              <a:rPr lang="en-US" altLang="ko" b="1"/>
              <a:t>whose realization consists of discrete events localized in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Straight Arrow Connector 31"/>
          <p:cNvCxnSpPr/>
          <p:nvPr/>
        </p:nvCxnSpPr>
        <p:spPr bwMode="auto">
          <a:xfrm flipV="1">
            <a:off x="1094771" y="2876313"/>
            <a:ext cx="6231850" cy="11178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 type="none"/>
            <a:tailEnd type="triangle"/>
          </a:ln>
        </p:spPr>
      </p:cxnSp>
      <p:cxnSp>
        <p:nvCxnSpPr>
          <p:cNvPr id="6" name="Straight Connector 98"/>
          <p:cNvCxnSpPr/>
          <p:nvPr/>
        </p:nvCxnSpPr>
        <p:spPr bwMode="auto">
          <a:xfrm>
            <a:off x="1435477" y="2167410"/>
            <a:ext cx="0" cy="8640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6"/>
          <p:cNvCxnSpPr>
            <a:stCxn id="8" idx="4"/>
          </p:cNvCxnSpPr>
          <p:nvPr/>
        </p:nvCxnSpPr>
        <p:spPr bwMode="auto">
          <a:xfrm>
            <a:off x="1854013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67"/>
          <p:cNvSpPr/>
          <p:nvPr/>
        </p:nvSpPr>
        <p:spPr bwMode="auto">
          <a:xfrm>
            <a:off x="1782005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9" name="Straight Connector 68"/>
          <p:cNvCxnSpPr/>
          <p:nvPr/>
        </p:nvCxnSpPr>
        <p:spPr bwMode="auto">
          <a:xfrm>
            <a:off x="2790117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70"/>
          <p:cNvCxnSpPr>
            <a:stCxn id="17" idx="4"/>
          </p:cNvCxnSpPr>
          <p:nvPr/>
        </p:nvCxnSpPr>
        <p:spPr bwMode="auto">
          <a:xfrm>
            <a:off x="3510197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76"/>
          <p:cNvCxnSpPr/>
          <p:nvPr/>
        </p:nvCxnSpPr>
        <p:spPr bwMode="auto">
          <a:xfrm>
            <a:off x="6767821" y="2151609"/>
            <a:ext cx="0" cy="8640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7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21" y="3059643"/>
            <a:ext cx="558800" cy="177800"/>
          </a:xfrm>
          <a:prstGeom prst="rect">
            <a:avLst/>
          </a:prstGeom>
        </p:spPr>
      </p:pic>
      <p:sp>
        <p:nvSpPr>
          <p:cNvPr id="17" name="Oval 71"/>
          <p:cNvSpPr/>
          <p:nvPr/>
        </p:nvSpPr>
        <p:spPr bwMode="auto">
          <a:xfrm>
            <a:off x="3438189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Oval 69"/>
          <p:cNvSpPr/>
          <p:nvPr/>
        </p:nvSpPr>
        <p:spPr bwMode="auto">
          <a:xfrm>
            <a:off x="2718109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54013" y="2365189"/>
            <a:ext cx="2294288" cy="532176"/>
            <a:chOff x="1742179" y="2253361"/>
            <a:chExt cx="2294288" cy="532176"/>
          </a:xfrm>
        </p:grpSpPr>
        <p:cxnSp>
          <p:nvCxnSpPr>
            <p:cNvPr id="13" name="Straight Connector 79"/>
            <p:cNvCxnSpPr/>
            <p:nvPr/>
          </p:nvCxnSpPr>
          <p:spPr bwMode="auto">
            <a:xfrm>
              <a:off x="1742179" y="2609977"/>
              <a:ext cx="0" cy="1755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80"/>
            <p:cNvCxnSpPr/>
            <p:nvPr/>
          </p:nvCxnSpPr>
          <p:spPr bwMode="auto">
            <a:xfrm flipH="1">
              <a:off x="1759611" y="2631646"/>
              <a:ext cx="93610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83"/>
            <p:cNvCxnSpPr/>
            <p:nvPr/>
          </p:nvCxnSpPr>
          <p:spPr bwMode="auto">
            <a:xfrm>
              <a:off x="2678283" y="2436241"/>
              <a:ext cx="0" cy="18173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86"/>
            <p:cNvCxnSpPr/>
            <p:nvPr/>
          </p:nvCxnSpPr>
          <p:spPr bwMode="auto">
            <a:xfrm flipH="1">
              <a:off x="2678283" y="2454529"/>
              <a:ext cx="74066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84"/>
            <p:cNvCxnSpPr/>
            <p:nvPr/>
          </p:nvCxnSpPr>
          <p:spPr bwMode="auto">
            <a:xfrm>
              <a:off x="3398363" y="2253361"/>
              <a:ext cx="0" cy="21846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87"/>
            <p:cNvCxnSpPr/>
            <p:nvPr/>
          </p:nvCxnSpPr>
          <p:spPr bwMode="auto">
            <a:xfrm flipH="1">
              <a:off x="3378099" y="2253361"/>
              <a:ext cx="65836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005" y="3031506"/>
            <a:ext cx="190207" cy="249237"/>
          </a:xfrm>
          <a:prstGeom prst="rect">
            <a:avLst/>
          </a:prstGeom>
        </p:spPr>
      </p:pic>
      <p:pic>
        <p:nvPicPr>
          <p:cNvPr id="22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101" y="3031506"/>
            <a:ext cx="228864" cy="274637"/>
          </a:xfrm>
          <a:prstGeom prst="rect">
            <a:avLst/>
          </a:prstGeom>
        </p:spPr>
      </p:pic>
      <p:cxnSp>
        <p:nvCxnSpPr>
          <p:cNvPr id="23" name="Straight Connector 111"/>
          <p:cNvCxnSpPr/>
          <p:nvPr/>
        </p:nvCxnSpPr>
        <p:spPr bwMode="auto">
          <a:xfrm flipH="1">
            <a:off x="4230277" y="2365189"/>
            <a:ext cx="2011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24" name="Picture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285" y="3031506"/>
            <a:ext cx="125412" cy="237623"/>
          </a:xfrm>
          <a:prstGeom prst="rect">
            <a:avLst/>
          </a:prstGeom>
        </p:spPr>
      </p:pic>
      <p:sp>
        <p:nvSpPr>
          <p:cNvPr id="25" name="Rectangle 112"/>
          <p:cNvSpPr/>
          <p:nvPr/>
        </p:nvSpPr>
        <p:spPr>
          <a:xfrm>
            <a:off x="7346024" y="2707036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Roboto" panose="020B0600000101010101" charset="0"/>
              </a:rPr>
              <a:t>time</a:t>
            </a:r>
            <a:endParaRPr lang="en-US" sz="1600"/>
          </a:p>
        </p:txBody>
      </p:sp>
      <p:sp>
        <p:nvSpPr>
          <p:cNvPr id="34" name="Rectangle 131"/>
          <p:cNvSpPr/>
          <p:nvPr/>
        </p:nvSpPr>
        <p:spPr>
          <a:xfrm>
            <a:off x="2005102" y="1463581"/>
            <a:ext cx="2160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Roboto" panose="020B0600000101010101" charset="0"/>
              </a:rPr>
              <a:t>Discrete events</a:t>
            </a:r>
            <a:endParaRPr lang="en-US" sz="1600" b="1">
              <a:solidFill>
                <a:schemeClr val="bg2"/>
              </a:solidFill>
            </a:endParaRPr>
          </a:p>
        </p:txBody>
      </p:sp>
      <p:cxnSp>
        <p:nvCxnSpPr>
          <p:cNvPr id="35" name="Straight Arrow Connector 132"/>
          <p:cNvCxnSpPr/>
          <p:nvPr/>
        </p:nvCxnSpPr>
        <p:spPr bwMode="auto">
          <a:xfrm flipH="1">
            <a:off x="1960513" y="1790832"/>
            <a:ext cx="346399" cy="4485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133"/>
          <p:cNvCxnSpPr/>
          <p:nvPr/>
        </p:nvCxnSpPr>
        <p:spPr bwMode="auto">
          <a:xfrm>
            <a:off x="2718109" y="1808091"/>
            <a:ext cx="34492" cy="359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134"/>
          <p:cNvCxnSpPr>
            <a:stCxn id="34" idx="2"/>
          </p:cNvCxnSpPr>
          <p:nvPr/>
        </p:nvCxnSpPr>
        <p:spPr bwMode="auto">
          <a:xfrm>
            <a:off x="3085222" y="1802135"/>
            <a:ext cx="315451" cy="3652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135"/>
              <p:cNvSpPr/>
              <p:nvPr/>
            </p:nvSpPr>
            <p:spPr>
              <a:xfrm>
                <a:off x="2288014" y="3682148"/>
                <a:ext cx="144016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</a:rPr>
                  <a:t>History,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</a:rPr>
                  <a:t> </a:t>
                </a:r>
                <a:endParaRPr lang="en-US" sz="1600" b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8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4" y="3682148"/>
                <a:ext cx="1440160" cy="338554"/>
              </a:xfrm>
              <a:prstGeom prst="rect">
                <a:avLst/>
              </a:prstGeom>
              <a:blipFill>
                <a:blip r:embed="rId7"/>
                <a:stretch>
                  <a:fillRect l="-211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eft Brace 137"/>
          <p:cNvSpPr/>
          <p:nvPr/>
        </p:nvSpPr>
        <p:spPr bwMode="auto">
          <a:xfrm rot="16200000">
            <a:off x="2729353" y="2025662"/>
            <a:ext cx="429768" cy="3017520"/>
          </a:xfrm>
          <a:prstGeom prst="leftBrace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1" name="Picture 1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673" y="3031506"/>
            <a:ext cx="265430" cy="286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135"/>
              <p:cNvSpPr/>
              <p:nvPr/>
            </p:nvSpPr>
            <p:spPr>
              <a:xfrm>
                <a:off x="4394631" y="2167410"/>
                <a:ext cx="16358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47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31" y="2167410"/>
                <a:ext cx="163584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1912475" y="4240315"/>
                <a:ext cx="2544736" cy="423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>
                    <a:solidFill>
                      <a:schemeClr val="bg2"/>
                    </a:solidFill>
                    <a:latin typeface="Roboto" panose="020B0600000101010101" charset="0"/>
                  </a:rPr>
                  <a:t>Formally: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𝑑𝑁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75" y="4240315"/>
                <a:ext cx="2544736" cy="423706"/>
              </a:xfrm>
              <a:prstGeom prst="rect">
                <a:avLst/>
              </a:prstGeom>
              <a:blipFill>
                <a:blip r:embed="rId10"/>
                <a:stretch>
                  <a:fillRect l="-1439" t="-101449" b="-16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23"/>
          <p:cNvSpPr/>
          <p:nvPr/>
        </p:nvSpPr>
        <p:spPr bwMode="auto">
          <a:xfrm>
            <a:off x="4435272" y="4302763"/>
            <a:ext cx="288032" cy="360040"/>
          </a:xfrm>
          <a:prstGeom prst="rightArrow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/>
              <p:cNvSpPr/>
              <p:nvPr/>
            </p:nvSpPr>
            <p:spPr>
              <a:xfrm>
                <a:off x="4723304" y="4151741"/>
                <a:ext cx="2663934" cy="7216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𝑑𝑁</m:t>
                      </m:r>
                      <m:d>
                        <m:d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ko-KR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직사각형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4" y="4151741"/>
                <a:ext cx="2663934" cy="7216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141"/>
          <p:cNvCxnSpPr/>
          <p:nvPr/>
        </p:nvCxnSpPr>
        <p:spPr bwMode="auto">
          <a:xfrm flipH="1">
            <a:off x="5127091" y="4020702"/>
            <a:ext cx="4074" cy="2759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4723304" y="3682148"/>
                <a:ext cx="12849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𝑑𝑁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4" y="3682148"/>
                <a:ext cx="128490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140"/>
          <p:cNvSpPr/>
          <p:nvPr/>
        </p:nvSpPr>
        <p:spPr>
          <a:xfrm>
            <a:off x="6055271" y="3698160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Roboto" panose="020B0600000101010101" charset="0"/>
              </a:rPr>
              <a:t>Dirac delta function</a:t>
            </a:r>
            <a:endParaRPr lang="en-US" b="1">
              <a:solidFill>
                <a:schemeClr val="bg2"/>
              </a:solidFill>
            </a:endParaRPr>
          </a:p>
        </p:txBody>
      </p:sp>
      <p:cxnSp>
        <p:nvCxnSpPr>
          <p:cNvPr id="60" name="Straight Arrow Connector 141"/>
          <p:cNvCxnSpPr/>
          <p:nvPr/>
        </p:nvCxnSpPr>
        <p:spPr bwMode="auto">
          <a:xfrm flipH="1">
            <a:off x="6317784" y="4020702"/>
            <a:ext cx="4074" cy="2759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2003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  <p:bldP spid="47" grpId="0"/>
      <p:bldP spid="45" grpId="0"/>
      <p:bldP spid="51" grpId="0" animBg="1"/>
      <p:bldP spid="53" grpId="0"/>
      <p:bldP spid="58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Create the virtual environment and activate it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2050" y="1254406"/>
            <a:ext cx="7920000" cy="1493699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virtualenv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python3 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Already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interpreter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executable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Also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executable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Installing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setuptools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pkg_resources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pip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activate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env) 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72050" y="3363421"/>
            <a:ext cx="7920000" cy="990199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ipykernel</a:t>
            </a:r>
            <a:endParaRPr lang="en-US" altLang="ko-KR" sz="1050" dirty="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matplotlib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scipy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==1.0.0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image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tqdm</a:t>
            </a:r>
            <a:endParaRPr lang="ko-KR" altLang="ko-KR" sz="1050" dirty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186;p23"/>
          <p:cNvSpPr txBox="1">
            <a:spLocks/>
          </p:cNvSpPr>
          <p:nvPr/>
        </p:nvSpPr>
        <p:spPr>
          <a:xfrm>
            <a:off x="189750" y="2935711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Install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ipykernel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package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57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Temporal </a:t>
            </a:r>
            <a:r>
              <a:rPr lang="ko" b="1"/>
              <a:t>Point process can be represented as Intensity function</a:t>
            </a:r>
            <a:endParaRPr/>
          </a:p>
        </p:txBody>
      </p:sp>
      <p:cxnSp>
        <p:nvCxnSpPr>
          <p:cNvPr id="133" name="Google Shape;133;p21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1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5" name="Google Shape;135;p21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136" name="Google Shape;136;p21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1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39" name="Google Shape;139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1"/>
          <p:cNvGrpSpPr/>
          <p:nvPr/>
        </p:nvGrpSpPr>
        <p:grpSpPr>
          <a:xfrm>
            <a:off x="3566675" y="1228075"/>
            <a:ext cx="93300" cy="652963"/>
            <a:chOff x="2157700" y="1768075"/>
            <a:chExt cx="93300" cy="652963"/>
          </a:xfrm>
        </p:grpSpPr>
        <p:cxnSp>
          <p:nvCxnSpPr>
            <p:cNvPr id="142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1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47832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/>
          <p:nvPr/>
        </p:nvSpPr>
        <p:spPr>
          <a:xfrm rot="-5400000">
            <a:off x="2835500" y="1440600"/>
            <a:ext cx="223800" cy="1652700"/>
          </a:xfrm>
          <a:prstGeom prst="leftBrace">
            <a:avLst>
              <a:gd name="adj1" fmla="val 8333"/>
              <a:gd name="adj2" fmla="val 517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Google Shape;148;p21"/>
              <p:cNvSpPr txBox="1"/>
              <p:nvPr/>
            </p:nvSpPr>
            <p:spPr>
              <a:xfrm>
                <a:off x="2319575" y="2415850"/>
                <a:ext cx="1340400" cy="22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Roboto"/>
                    <a:ea typeface="Roboto"/>
                    <a:cs typeface="Roboto"/>
                    <a:sym typeface="Roboto"/>
                  </a:rPr>
                  <a:t>History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ℋ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(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𝑡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)</m:t>
                    </m:r>
                  </m:oMath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48" name="Google Shape;148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575" y="2415850"/>
                <a:ext cx="1340400" cy="223800"/>
              </a:xfrm>
              <a:prstGeom prst="rect">
                <a:avLst/>
              </a:prstGeom>
              <a:blipFill>
                <a:blip r:embed="rId3"/>
                <a:stretch>
                  <a:fillRect t="-21622" b="-459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Google Shape;149;p21"/>
              <p:cNvSpPr txBox="1"/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49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blipFill>
                <a:blip r:embed="rId4"/>
                <a:stretch>
                  <a:fillRect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Google Shape;150;p21"/>
              <p:cNvSpPr txBox="1"/>
              <p:nvPr/>
            </p:nvSpPr>
            <p:spPr>
              <a:xfrm>
                <a:off x="1483950" y="2749646"/>
                <a:ext cx="6176100" cy="49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Since it is cumbersome to model event counts over time,</a:t>
                </a:r>
                <a:b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</a:b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we model event </a:t>
                </a:r>
                <a:r>
                  <a:rPr lang="en-US" altLang="ko" sz="1600" b="1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intensity </a:t>
                </a: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over time.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100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𝜆</m:t>
                          </m:r>
                        </m:e>
                        <m:sup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e>
                      </m:d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𝑑𝑡</m:t>
                      </m:r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𝑑𝑁</m:t>
                          </m:r>
                          <m:d>
                            <m:d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ℋ</m:t>
                          </m:r>
                          <m:d>
                            <m:d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sz="18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50" name="Google Shape;150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50" y="2749646"/>
                <a:ext cx="6176100" cy="498000"/>
              </a:xfrm>
              <a:prstGeom prst="rect">
                <a:avLst/>
              </a:prstGeom>
              <a:blipFill>
                <a:blip r:embed="rId5"/>
                <a:stretch>
                  <a:fillRect l="-493" b="-1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Google Shape;151;p21"/>
          <p:cNvGrpSpPr/>
          <p:nvPr/>
        </p:nvGrpSpPr>
        <p:grpSpPr>
          <a:xfrm>
            <a:off x="1483950" y="1377275"/>
            <a:ext cx="2732375" cy="511450"/>
            <a:chOff x="1483950" y="1377275"/>
            <a:chExt cx="2732375" cy="511450"/>
          </a:xfrm>
        </p:grpSpPr>
        <p:sp>
          <p:nvSpPr>
            <p:cNvPr id="152" name="Google Shape;152;p21"/>
            <p:cNvSpPr/>
            <p:nvPr/>
          </p:nvSpPr>
          <p:spPr>
            <a:xfrm>
              <a:off x="2208200" y="1377275"/>
              <a:ext cx="2008125" cy="503900"/>
            </a:xfrm>
            <a:custGeom>
              <a:avLst/>
              <a:gdLst/>
              <a:ahLst/>
              <a:cxnLst/>
              <a:rect l="l" t="t" r="r" b="b"/>
              <a:pathLst>
                <a:path w="80325" h="20156" extrusionOk="0">
                  <a:moveTo>
                    <a:pt x="296" y="20156"/>
                  </a:moveTo>
                  <a:lnTo>
                    <a:pt x="0" y="13338"/>
                  </a:lnTo>
                  <a:lnTo>
                    <a:pt x="34382" y="13338"/>
                  </a:lnTo>
                  <a:lnTo>
                    <a:pt x="34382" y="6817"/>
                  </a:lnTo>
                  <a:lnTo>
                    <a:pt x="56613" y="6817"/>
                  </a:lnTo>
                  <a:lnTo>
                    <a:pt x="56613" y="0"/>
                  </a:lnTo>
                  <a:lnTo>
                    <a:pt x="80325" y="0"/>
                  </a:lnTo>
                  <a:lnTo>
                    <a:pt x="67876" y="0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3" name="Google Shape;153;p21"/>
            <p:cNvCxnSpPr/>
            <p:nvPr/>
          </p:nvCxnSpPr>
          <p:spPr>
            <a:xfrm>
              <a:off x="1483950" y="1888725"/>
              <a:ext cx="7263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Rectangle 82"/>
          <p:cNvSpPr/>
          <p:nvPr/>
        </p:nvSpPr>
        <p:spPr>
          <a:xfrm>
            <a:off x="2947400" y="4011139"/>
            <a:ext cx="3890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It is a rate = # of events / unit of time 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60475" y="3889001"/>
            <a:ext cx="6076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/>
              <a:t>Poisson process</a:t>
            </a:r>
            <a:endParaRPr/>
          </a:p>
        </p:txBody>
      </p:sp>
      <p:cxnSp>
        <p:nvCxnSpPr>
          <p:cNvPr id="4" name="Google Shape;133;p21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134;p21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oogle Shape;135;p21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7" name="Google Shape;136;p21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137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38;p21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0" name="Google Shape;139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40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1;p21"/>
          <p:cNvGrpSpPr/>
          <p:nvPr/>
        </p:nvGrpSpPr>
        <p:grpSpPr>
          <a:xfrm>
            <a:off x="3748104" y="1228075"/>
            <a:ext cx="93300" cy="652963"/>
            <a:chOff x="2157700" y="1768075"/>
            <a:chExt cx="93300" cy="652963"/>
          </a:xfrm>
        </p:grpSpPr>
        <p:cxnSp>
          <p:nvCxnSpPr>
            <p:cNvPr id="13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44;p21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45;p21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46;p21"/>
          <p:cNvSpPr txBox="1"/>
          <p:nvPr/>
        </p:nvSpPr>
        <p:spPr>
          <a:xfrm>
            <a:off x="3659754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49;p21"/>
              <p:cNvSpPr txBox="1"/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20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blipFill>
                <a:blip r:embed="rId3"/>
                <a:stretch>
                  <a:fillRect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oogle Shape;141;p21"/>
          <p:cNvGrpSpPr/>
          <p:nvPr/>
        </p:nvGrpSpPr>
        <p:grpSpPr>
          <a:xfrm>
            <a:off x="4682218" y="1228075"/>
            <a:ext cx="93300" cy="652963"/>
            <a:chOff x="2157700" y="1768075"/>
            <a:chExt cx="93300" cy="652963"/>
          </a:xfrm>
        </p:grpSpPr>
        <p:cxnSp>
          <p:nvCxnSpPr>
            <p:cNvPr id="25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46;p21"/>
          <p:cNvSpPr txBox="1"/>
          <p:nvPr/>
        </p:nvSpPr>
        <p:spPr>
          <a:xfrm>
            <a:off x="4593868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98"/>
          <p:cNvCxnSpPr/>
          <p:nvPr/>
        </p:nvCxnSpPr>
        <p:spPr bwMode="auto">
          <a:xfrm>
            <a:off x="6355819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직선 연결선 2"/>
          <p:cNvCxnSpPr/>
          <p:nvPr/>
        </p:nvCxnSpPr>
        <p:spPr>
          <a:xfrm>
            <a:off x="1805591" y="1701726"/>
            <a:ext cx="4550228" cy="0"/>
          </a:xfrm>
          <a:prstGeom prst="line">
            <a:avLst/>
          </a:prstGeom>
          <a:ln w="38100">
            <a:solidFill>
              <a:srgbClr val="FEB23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40"/>
              <p:cNvSpPr/>
              <p:nvPr/>
            </p:nvSpPr>
            <p:spPr>
              <a:xfrm>
                <a:off x="1609156" y="2407214"/>
                <a:ext cx="446449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</a:rPr>
                  <a:t>Intensity of a Poisson process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</a:endParaRPr>
              </a:p>
            </p:txBody>
          </p:sp>
        </mc:Choice>
        <mc:Fallback xmlns="">
          <p:sp>
            <p:nvSpPr>
              <p:cNvPr id="35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156" y="2407214"/>
                <a:ext cx="4464496" cy="615553"/>
              </a:xfrm>
              <a:prstGeom prst="rect">
                <a:avLst/>
              </a:prstGeom>
              <a:blipFill>
                <a:blip r:embed="rId4"/>
                <a:stretch>
                  <a:fillRect l="-820" t="-297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41"/>
          <p:cNvSpPr/>
          <p:nvPr/>
        </p:nvSpPr>
        <p:spPr>
          <a:xfrm>
            <a:off x="1609156" y="3146188"/>
            <a:ext cx="5328437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Observations: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Intensity independent of history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Uniformly random occurrence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Time interval follows exponential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4628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Hawkes process: Self-exciting intensity function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88" name="Google Shape;188;p23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3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0" name="Google Shape;190;p23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191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" name="Google Shape;192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23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94" name="Google Shape;194;p23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5" name="Google Shape;195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3"/>
          <p:cNvGrpSpPr/>
          <p:nvPr/>
        </p:nvGrpSpPr>
        <p:grpSpPr>
          <a:xfrm>
            <a:off x="3566675" y="1228075"/>
            <a:ext cx="93300" cy="652963"/>
            <a:chOff x="2157700" y="1768075"/>
            <a:chExt cx="93300" cy="652963"/>
          </a:xfrm>
        </p:grpSpPr>
        <p:cxnSp>
          <p:nvCxnSpPr>
            <p:cNvPr id="197" name="Google Shape;197;p23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3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347832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3"/>
          <p:cNvSpPr/>
          <p:nvPr/>
        </p:nvSpPr>
        <p:spPr>
          <a:xfrm rot="-5400000">
            <a:off x="2835500" y="1440600"/>
            <a:ext cx="223800" cy="1652700"/>
          </a:xfrm>
          <a:prstGeom prst="leftBrace">
            <a:avLst>
              <a:gd name="adj1" fmla="val 8333"/>
              <a:gd name="adj2" fmla="val 517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2319575" y="2415850"/>
            <a:ext cx="1340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History 𝓗(t)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4" name="Google Shape;204;p23"/>
          <p:cNvGrpSpPr/>
          <p:nvPr/>
        </p:nvGrpSpPr>
        <p:grpSpPr>
          <a:xfrm>
            <a:off x="1615400" y="1355450"/>
            <a:ext cx="4736570" cy="534100"/>
            <a:chOff x="1615400" y="1355450"/>
            <a:chExt cx="4736570" cy="534100"/>
          </a:xfrm>
        </p:grpSpPr>
        <p:sp>
          <p:nvSpPr>
            <p:cNvPr id="205" name="Google Shape;205;p23"/>
            <p:cNvSpPr/>
            <p:nvPr/>
          </p:nvSpPr>
          <p:spPr>
            <a:xfrm>
              <a:off x="2208200" y="1600575"/>
              <a:ext cx="859550" cy="237125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6" name="Google Shape;206;p23"/>
            <p:cNvSpPr/>
            <p:nvPr/>
          </p:nvSpPr>
          <p:spPr>
            <a:xfrm>
              <a:off x="3067750" y="1546747"/>
              <a:ext cx="552863" cy="185408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" name="Google Shape;207;p23"/>
            <p:cNvSpPr/>
            <p:nvPr/>
          </p:nvSpPr>
          <p:spPr>
            <a:xfrm>
              <a:off x="3620624" y="1361350"/>
              <a:ext cx="2731346" cy="321426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8" name="Google Shape;208;p23"/>
            <p:cNvSpPr/>
            <p:nvPr/>
          </p:nvSpPr>
          <p:spPr>
            <a:xfrm>
              <a:off x="1615400" y="1615400"/>
              <a:ext cx="592800" cy="274150"/>
            </a:xfrm>
            <a:custGeom>
              <a:avLst/>
              <a:gdLst/>
              <a:ahLst/>
              <a:cxnLst/>
              <a:rect l="l" t="t" r="r" b="b"/>
              <a:pathLst>
                <a:path w="23712" h="10966" extrusionOk="0">
                  <a:moveTo>
                    <a:pt x="0" y="10966"/>
                  </a:moveTo>
                  <a:lnTo>
                    <a:pt x="23712" y="10966"/>
                  </a:lnTo>
                  <a:lnTo>
                    <a:pt x="23712" y="0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9" name="Google Shape;209;p23"/>
            <p:cNvCxnSpPr/>
            <p:nvPr/>
          </p:nvCxnSpPr>
          <p:spPr>
            <a:xfrm>
              <a:off x="3056225" y="1503300"/>
              <a:ext cx="0" cy="3240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23"/>
            <p:cNvCxnSpPr/>
            <p:nvPr/>
          </p:nvCxnSpPr>
          <p:spPr>
            <a:xfrm>
              <a:off x="3620625" y="1355450"/>
              <a:ext cx="3000" cy="3933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Google Shape;211;p23"/>
              <p:cNvSpPr txBox="1"/>
              <p:nvPr/>
            </p:nvSpPr>
            <p:spPr>
              <a:xfrm>
                <a:off x="856471" y="2657492"/>
                <a:ext cx="8068379" cy="155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 b="1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Self-exciting</a:t>
                </a:r>
                <a:r>
                  <a:rPr lang="en-US" altLang="ko" sz="1600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: each arrival increase the rate of future arrivals for some period </a:t>
                </a:r>
                <a:endParaRPr lang="en-US" sz="1600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altLang="ko" sz="1600" b="1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Intensity of Hawkes process</a:t>
                </a:r>
                <a:r>
                  <a:rPr lang="en-US" altLang="ko" sz="1600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: </a:t>
                </a:r>
                <a:endParaRPr lang="en-US" altLang="ko" sz="1600" b="0" i="1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𝜆</m:t>
                          </m:r>
                        </m:e>
                        <m:sup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e>
                      </m:d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𝜇</m:t>
                      </m:r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+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&lt;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𝜙</m:t>
                          </m:r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(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𝑡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)</m:t>
                          </m:r>
                        </m:e>
                      </m:nary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</m:oMath>
                  </m:oMathPara>
                </a14:m>
                <a:endParaRPr lang="ar-AE" sz="1800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211" name="Google Shape;211;p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71" y="2657492"/>
                <a:ext cx="8068379" cy="1557218"/>
              </a:xfrm>
              <a:prstGeom prst="rect">
                <a:avLst/>
              </a:prstGeom>
              <a:blipFill>
                <a:blip r:embed="rId3"/>
                <a:stretch>
                  <a:fillRect l="-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98"/>
          <p:cNvCxnSpPr/>
          <p:nvPr/>
        </p:nvCxnSpPr>
        <p:spPr bwMode="auto">
          <a:xfrm>
            <a:off x="6355819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41"/>
          <p:cNvSpPr/>
          <p:nvPr/>
        </p:nvSpPr>
        <p:spPr>
          <a:xfrm>
            <a:off x="902456" y="3862036"/>
            <a:ext cx="532843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Observations: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Clustered (or </a:t>
            </a:r>
            <a:r>
              <a:rPr lang="en-US" altLang="ko-KR" sz="1600" err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bursty</a:t>
            </a: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) occurrence of events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Intensity is stochastic and history dependent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5299784" y="3481142"/>
            <a:ext cx="931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Rectangle 82"/>
          <p:cNvSpPr/>
          <p:nvPr/>
        </p:nvSpPr>
        <p:spPr>
          <a:xfrm>
            <a:off x="5262929" y="3125651"/>
            <a:ext cx="1808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Triggering kernel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4224963" y="3481142"/>
            <a:ext cx="31495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Rectangle 82"/>
          <p:cNvSpPr/>
          <p:nvPr/>
        </p:nvSpPr>
        <p:spPr>
          <a:xfrm>
            <a:off x="3956542" y="3125651"/>
            <a:ext cx="984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39161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3. Hawkes Process</a:t>
            </a:r>
            <a:endParaRPr lang="ko-KR" altLang="en-US"/>
          </a:p>
        </p:txBody>
      </p:sp>
      <p:sp>
        <p:nvSpPr>
          <p:cNvPr id="3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/>
              <a:t>Tick: Python Library for statistical learning about point processes</a:t>
            </a:r>
            <a:endParaRPr lang="en-US" b="1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BE6C16F-6D11-414B-930A-D61CFEFB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088" y="1483524"/>
            <a:ext cx="7920000" cy="703286"/>
          </a:xfrm>
          <a:prstGeom prst="roundRect">
            <a:avLst>
              <a:gd name="adj" fmla="val 1922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en-US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pip install tick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pip install –-upgrade </a:t>
            </a:r>
            <a:r>
              <a:rPr lang="en-US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scipy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==1.0.0 # optional</a:t>
            </a:r>
            <a:endParaRPr kumimoji="0" lang="en-US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pip install dill # optional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5088" y="1144970"/>
            <a:ext cx="1443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How to Install</a:t>
            </a:r>
          </a:p>
        </p:txBody>
      </p:sp>
    </p:spTree>
    <p:extLst>
      <p:ext uri="{BB962C8B-B14F-4D97-AF65-F5344CB8AC3E}">
        <p14:creationId xmlns:p14="http://schemas.microsoft.com/office/powerpoint/2010/main" val="16949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3. Hawkes Process</a:t>
            </a:r>
            <a:endParaRPr lang="ko-KR" altLang="en-US"/>
          </a:p>
        </p:txBody>
      </p:sp>
      <p:sp>
        <p:nvSpPr>
          <p:cNvPr id="3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/>
              <a:t>Tick: Python Library for statistical learning about point processes</a:t>
            </a:r>
            <a:endParaRPr lang="en-US" b="1"/>
          </a:p>
        </p:txBody>
      </p:sp>
      <p:sp>
        <p:nvSpPr>
          <p:cNvPr id="5" name="직사각형 4"/>
          <p:cNvSpPr/>
          <p:nvPr/>
        </p:nvSpPr>
        <p:spPr>
          <a:xfrm>
            <a:off x="375088" y="1144970"/>
            <a:ext cx="23695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How to Use - Simulation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21428" y="1483524"/>
            <a:ext cx="7920000" cy="999418"/>
          </a:xfrm>
          <a:prstGeom prst="roundRect">
            <a:avLst>
              <a:gd name="adj" fmla="val 823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tick.hawkes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HawkesKernel0,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HawkesKernelExp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HawkesKernelPowerLaw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HawkesKernelTimeFunc</a:t>
            </a:r>
            <a:endParaRPr kumimoji="0" lang="en-US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kernel_exp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HawkesKernelExp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(.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7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1.3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HawkesKernelExp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intensity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decay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endParaRPr lang="en-US" altLang="ko-KR" sz="105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np.linspace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100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en-US" altLang="ko-KR" sz="105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kernel_exp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get_values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Simulation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using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get_values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([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times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])</a:t>
            </a:r>
            <a:endParaRPr lang="ko-KR" altLang="ko-KR" sz="1050">
              <a:solidFill>
                <a:srgbClr val="F0F0F0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4" y="3442904"/>
            <a:ext cx="8179724" cy="1188117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5088" y="3037545"/>
            <a:ext cx="2635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Let’s run the sample code !</a:t>
            </a:r>
          </a:p>
        </p:txBody>
      </p:sp>
    </p:spTree>
    <p:extLst>
      <p:ext uri="{BB962C8B-B14F-4D97-AF65-F5344CB8AC3E}">
        <p14:creationId xmlns:p14="http://schemas.microsoft.com/office/powerpoint/2010/main" val="25394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Predicting Retweet Dynamics using Hawkes Process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250" y="4743390"/>
            <a:ext cx="6953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Kobayashi, R., &amp;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Lambiotte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, R. (2016, March).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Tideh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: Time-dependent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hawkes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 process for predicting retweet dynamics. In </a:t>
            </a:r>
            <a:r>
              <a:rPr lang="en-US" altLang="ko-KR" sz="1000" i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Tenth International AAAI Conference on Web and Social Media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ko-KR" altLang="en-US" sz="1000">
              <a:latin typeface="Roboto" panose="020B0600000101010101" charset="0"/>
            </a:endParaRPr>
          </a:p>
        </p:txBody>
      </p:sp>
      <p:grpSp>
        <p:nvGrpSpPr>
          <p:cNvPr id="47" name="Google Shape;190;p23"/>
          <p:cNvGrpSpPr/>
          <p:nvPr/>
        </p:nvGrpSpPr>
        <p:grpSpPr>
          <a:xfrm>
            <a:off x="3555213" y="1512957"/>
            <a:ext cx="145229" cy="719892"/>
            <a:chOff x="2136806" y="1716146"/>
            <a:chExt cx="145229" cy="719892"/>
          </a:xfrm>
        </p:grpSpPr>
        <p:cxnSp>
          <p:nvCxnSpPr>
            <p:cNvPr id="104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90;p23"/>
          <p:cNvGrpSpPr/>
          <p:nvPr/>
        </p:nvGrpSpPr>
        <p:grpSpPr>
          <a:xfrm>
            <a:off x="4399325" y="1512957"/>
            <a:ext cx="145229" cy="719892"/>
            <a:chOff x="2136806" y="1716146"/>
            <a:chExt cx="145229" cy="719892"/>
          </a:xfrm>
        </p:grpSpPr>
        <p:cxnSp>
          <p:nvCxnSpPr>
            <p:cNvPr id="102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90;p23"/>
          <p:cNvGrpSpPr/>
          <p:nvPr/>
        </p:nvGrpSpPr>
        <p:grpSpPr>
          <a:xfrm>
            <a:off x="4567098" y="1512957"/>
            <a:ext cx="145229" cy="719892"/>
            <a:chOff x="2136806" y="1716146"/>
            <a:chExt cx="145229" cy="719892"/>
          </a:xfrm>
        </p:grpSpPr>
        <p:cxnSp>
          <p:nvCxnSpPr>
            <p:cNvPr id="100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90;p23"/>
          <p:cNvGrpSpPr/>
          <p:nvPr/>
        </p:nvGrpSpPr>
        <p:grpSpPr>
          <a:xfrm>
            <a:off x="4886733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98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90;p23"/>
          <p:cNvGrpSpPr/>
          <p:nvPr/>
        </p:nvGrpSpPr>
        <p:grpSpPr>
          <a:xfrm>
            <a:off x="5331191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96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Picture 2" descr="retweet twitte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9" y="1475920"/>
            <a:ext cx="2269364" cy="166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Google Shape;188;p23"/>
          <p:cNvCxnSpPr/>
          <p:nvPr/>
        </p:nvCxnSpPr>
        <p:spPr>
          <a:xfrm>
            <a:off x="2832007" y="2229686"/>
            <a:ext cx="423357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Google Shape;189;p23"/>
          <p:cNvSpPr txBox="1"/>
          <p:nvPr/>
        </p:nvSpPr>
        <p:spPr>
          <a:xfrm>
            <a:off x="7058256" y="1994486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199;p23"/>
          <p:cNvSpPr txBox="1"/>
          <p:nvPr/>
        </p:nvSpPr>
        <p:spPr>
          <a:xfrm>
            <a:off x="3487757" y="226096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200;p23"/>
          <p:cNvSpPr txBox="1"/>
          <p:nvPr/>
        </p:nvSpPr>
        <p:spPr>
          <a:xfrm>
            <a:off x="4338982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01;p23"/>
          <p:cNvSpPr txBox="1"/>
          <p:nvPr/>
        </p:nvSpPr>
        <p:spPr>
          <a:xfrm>
            <a:off x="4495038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01;p23">
            <a:extLst>
              <a:ext uri="{FF2B5EF4-FFF2-40B4-BE49-F238E27FC236}">
                <a16:creationId xmlns:a16="http://schemas.microsoft.com/office/drawing/2014/main" id="{628E0A03-63E6-418F-BF3B-2E9DAEF502D8}"/>
              </a:ext>
            </a:extLst>
          </p:cNvPr>
          <p:cNvSpPr txBox="1"/>
          <p:nvPr/>
        </p:nvSpPr>
        <p:spPr>
          <a:xfrm>
            <a:off x="4805182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altLang="ko" baseline="-25000">
                <a:sym typeface="Roboto"/>
              </a:rPr>
              <a:t>4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201;p23">
            <a:extLst>
              <a:ext uri="{FF2B5EF4-FFF2-40B4-BE49-F238E27FC236}">
                <a16:creationId xmlns:a16="http://schemas.microsoft.com/office/drawing/2014/main" id="{422F63FD-B6F1-435D-8932-9D6E380E15E7}"/>
              </a:ext>
            </a:extLst>
          </p:cNvPr>
          <p:cNvSpPr txBox="1"/>
          <p:nvPr/>
        </p:nvSpPr>
        <p:spPr>
          <a:xfrm>
            <a:off x="5286966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altLang="ko" baseline="-2500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roup 44">
            <a:extLst>
              <a:ext uri="{FF2B5EF4-FFF2-40B4-BE49-F238E27FC236}">
                <a16:creationId xmlns:a16="http://schemas.microsoft.com/office/drawing/2014/main" id="{3C00838D-F074-4AFD-9DFB-A0455A094F9E}"/>
              </a:ext>
            </a:extLst>
          </p:cNvPr>
          <p:cNvGrpSpPr/>
          <p:nvPr/>
        </p:nvGrpSpPr>
        <p:grpSpPr>
          <a:xfrm>
            <a:off x="3047524" y="1115627"/>
            <a:ext cx="2575335" cy="1099280"/>
            <a:chOff x="2906810" y="995391"/>
            <a:chExt cx="2575335" cy="1099280"/>
          </a:xfrm>
        </p:grpSpPr>
        <p:sp>
          <p:nvSpPr>
            <p:cNvPr id="84" name="Google Shape;207;p23">
              <a:extLst>
                <a:ext uri="{FF2B5EF4-FFF2-40B4-BE49-F238E27FC236}">
                  <a16:creationId xmlns:a16="http://schemas.microsoft.com/office/drawing/2014/main" id="{8B28A166-B1FD-437E-BB73-B5A7DBF0BB9D}"/>
                </a:ext>
              </a:extLst>
            </p:cNvPr>
            <p:cNvSpPr/>
            <p:nvPr/>
          </p:nvSpPr>
          <p:spPr>
            <a:xfrm>
              <a:off x="4814473" y="1161947"/>
              <a:ext cx="443547" cy="310676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85" name="Group 20">
              <a:extLst>
                <a:ext uri="{FF2B5EF4-FFF2-40B4-BE49-F238E27FC236}">
                  <a16:creationId xmlns:a16="http://schemas.microsoft.com/office/drawing/2014/main" id="{C41F11F7-F5B9-4598-8CBA-C1B4C6922955}"/>
                </a:ext>
              </a:extLst>
            </p:cNvPr>
            <p:cNvGrpSpPr/>
            <p:nvPr/>
          </p:nvGrpSpPr>
          <p:grpSpPr>
            <a:xfrm>
              <a:off x="2906810" y="995391"/>
              <a:ext cx="2575335" cy="1099280"/>
              <a:chOff x="2906810" y="995391"/>
              <a:chExt cx="2575335" cy="1099280"/>
            </a:xfrm>
          </p:grpSpPr>
          <p:grpSp>
            <p:nvGrpSpPr>
              <p:cNvPr id="86" name="Google Shape;204;p23"/>
              <p:cNvGrpSpPr/>
              <p:nvPr/>
            </p:nvGrpSpPr>
            <p:grpSpPr>
              <a:xfrm>
                <a:off x="2906810" y="997958"/>
                <a:ext cx="2351210" cy="1096713"/>
                <a:chOff x="1621794" y="792837"/>
                <a:chExt cx="2351210" cy="1096713"/>
              </a:xfrm>
            </p:grpSpPr>
            <p:sp>
              <p:nvSpPr>
                <p:cNvPr id="88" name="Google Shape;205;p23"/>
                <p:cNvSpPr/>
                <p:nvPr/>
              </p:nvSpPr>
              <p:spPr>
                <a:xfrm>
                  <a:off x="2208200" y="1600575"/>
                  <a:ext cx="859550" cy="23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9" name="Google Shape;206;p23"/>
                <p:cNvSpPr/>
                <p:nvPr/>
              </p:nvSpPr>
              <p:spPr>
                <a:xfrm>
                  <a:off x="3061357" y="1546747"/>
                  <a:ext cx="147556" cy="160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0" name="Google Shape;207;p23"/>
                <p:cNvSpPr/>
                <p:nvPr/>
              </p:nvSpPr>
              <p:spPr>
                <a:xfrm>
                  <a:off x="3206965" y="1311917"/>
                  <a:ext cx="305323" cy="3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1" name="Google Shape;208;p23"/>
                <p:cNvSpPr/>
                <p:nvPr/>
              </p:nvSpPr>
              <p:spPr>
                <a:xfrm>
                  <a:off x="1621794" y="1615400"/>
                  <a:ext cx="592800" cy="27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12" h="10966" extrusionOk="0">
                      <a:moveTo>
                        <a:pt x="0" y="10966"/>
                      </a:moveTo>
                      <a:lnTo>
                        <a:pt x="23712" y="10966"/>
                      </a:lnTo>
                      <a:lnTo>
                        <a:pt x="23712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cxnSp>
              <p:nvCxnSpPr>
                <p:cNvPr id="92" name="Google Shape;209;p23"/>
                <p:cNvCxnSpPr/>
                <p:nvPr/>
              </p:nvCxnSpPr>
              <p:spPr>
                <a:xfrm>
                  <a:off x="3056225" y="1503300"/>
                  <a:ext cx="0" cy="324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210;p23"/>
                <p:cNvCxnSpPr/>
                <p:nvPr/>
              </p:nvCxnSpPr>
              <p:spPr>
                <a:xfrm>
                  <a:off x="3206965" y="1324970"/>
                  <a:ext cx="3000" cy="3933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Google Shape;210;p23">
                  <a:extLst>
                    <a:ext uri="{FF2B5EF4-FFF2-40B4-BE49-F238E27FC236}">
                      <a16:creationId xmlns:a16="http://schemas.microsoft.com/office/drawing/2014/main" id="{016BE199-2D91-4891-84C5-3BAC81614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585" y="947443"/>
                  <a:ext cx="0" cy="7103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" name="Google Shape;210;p23">
                  <a:extLst>
                    <a:ext uri="{FF2B5EF4-FFF2-40B4-BE49-F238E27FC236}">
                      <a16:creationId xmlns:a16="http://schemas.microsoft.com/office/drawing/2014/main" id="{3D833258-297C-457D-8F6A-FCDA8A003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3004" y="792837"/>
                  <a:ext cx="0" cy="4946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7" name="Google Shape;207;p23">
                <a:extLst>
                  <a:ext uri="{FF2B5EF4-FFF2-40B4-BE49-F238E27FC236}">
                    <a16:creationId xmlns:a16="http://schemas.microsoft.com/office/drawing/2014/main" id="{65C1C91B-3DF0-469A-8FA0-AA371FF2FA40}"/>
                  </a:ext>
                </a:extLst>
              </p:cNvPr>
              <p:cNvSpPr/>
              <p:nvPr/>
            </p:nvSpPr>
            <p:spPr>
              <a:xfrm>
                <a:off x="5258021" y="995391"/>
                <a:ext cx="224124" cy="28854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9485" extrusionOk="0">
                    <a:moveTo>
                      <a:pt x="0" y="0"/>
                    </a:moveTo>
                    <a:cubicBezTo>
                      <a:pt x="642" y="741"/>
                      <a:pt x="2124" y="3211"/>
                      <a:pt x="3853" y="4446"/>
                    </a:cubicBezTo>
                    <a:cubicBezTo>
                      <a:pt x="5582" y="5681"/>
                      <a:pt x="7706" y="6719"/>
                      <a:pt x="10374" y="7410"/>
                    </a:cubicBezTo>
                    <a:cubicBezTo>
                      <a:pt x="13042" y="8102"/>
                      <a:pt x="15858" y="8249"/>
                      <a:pt x="19859" y="8595"/>
                    </a:cubicBezTo>
                    <a:cubicBezTo>
                      <a:pt x="23860" y="8941"/>
                      <a:pt x="31962" y="9337"/>
                      <a:pt x="34382" y="9485"/>
                    </a:cubicBezTo>
                  </a:path>
                </a:pathLst>
              </a:cu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64" name="Google Shape;190;p23"/>
          <p:cNvGrpSpPr/>
          <p:nvPr/>
        </p:nvGrpSpPr>
        <p:grpSpPr>
          <a:xfrm>
            <a:off x="5560921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82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90;p23"/>
          <p:cNvGrpSpPr/>
          <p:nvPr/>
        </p:nvGrpSpPr>
        <p:grpSpPr>
          <a:xfrm>
            <a:off x="5706150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80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90;p23"/>
          <p:cNvGrpSpPr/>
          <p:nvPr/>
        </p:nvGrpSpPr>
        <p:grpSpPr>
          <a:xfrm>
            <a:off x="5852504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8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190;p23"/>
          <p:cNvGrpSpPr/>
          <p:nvPr/>
        </p:nvGrpSpPr>
        <p:grpSpPr>
          <a:xfrm>
            <a:off x="6066033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6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90;p23"/>
          <p:cNvGrpSpPr/>
          <p:nvPr/>
        </p:nvGrpSpPr>
        <p:grpSpPr>
          <a:xfrm>
            <a:off x="6284414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4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67">
            <a:extLst>
              <a:ext uri="{FF2B5EF4-FFF2-40B4-BE49-F238E27FC236}">
                <a16:creationId xmlns:a16="http://schemas.microsoft.com/office/drawing/2014/main" id="{36FB935D-7B9A-B446-B5AA-134C8B90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6" y="3320076"/>
            <a:ext cx="4290858" cy="426103"/>
          </a:xfrm>
          <a:prstGeom prst="rect">
            <a:avLst/>
          </a:prstGeom>
        </p:spPr>
      </p:pic>
      <p:pic>
        <p:nvPicPr>
          <p:cNvPr id="70" name="Picture 68">
            <a:extLst>
              <a:ext uri="{FF2B5EF4-FFF2-40B4-BE49-F238E27FC236}">
                <a16:creationId xmlns:a16="http://schemas.microsoft.com/office/drawing/2014/main" id="{1BD964C5-13C0-6B43-A01B-A1A434B3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76" y="2992413"/>
            <a:ext cx="771445" cy="308578"/>
          </a:xfrm>
          <a:prstGeom prst="rect">
            <a:avLst/>
          </a:prstGeom>
        </p:spPr>
      </p:pic>
      <p:pic>
        <p:nvPicPr>
          <p:cNvPr id="71" name="Picture 65">
            <a:extLst>
              <a:ext uri="{FF2B5EF4-FFF2-40B4-BE49-F238E27FC236}">
                <a16:creationId xmlns:a16="http://schemas.microsoft.com/office/drawing/2014/main" id="{7DE089BC-249C-E647-AB3C-70E3E3FA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309" y="3965280"/>
            <a:ext cx="5359545" cy="527890"/>
          </a:xfrm>
          <a:prstGeom prst="rect">
            <a:avLst/>
          </a:prstGeom>
        </p:spPr>
      </p:pic>
      <p:pic>
        <p:nvPicPr>
          <p:cNvPr id="72" name="Picture 66">
            <a:extLst>
              <a:ext uri="{FF2B5EF4-FFF2-40B4-BE49-F238E27FC236}">
                <a16:creationId xmlns:a16="http://schemas.microsoft.com/office/drawing/2014/main" id="{B2624749-614C-B84F-9969-82A4DC568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658" y="3645702"/>
            <a:ext cx="3115491" cy="3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2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83626" y="1697922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파일 소스 트리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00B84-2AF8-45FC-9D30-0E825F0728E3}"/>
              </a:ext>
            </a:extLst>
          </p:cNvPr>
          <p:cNvSpPr txBox="1"/>
          <p:nvPr/>
        </p:nvSpPr>
        <p:spPr>
          <a:xfrm>
            <a:off x="412984" y="1142243"/>
            <a:ext cx="5462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/>
            <a:r>
              <a:rPr lang="en-US" altLang="ko-KR" sz="1600">
                <a:hlinkClick r:id="rId2"/>
              </a:rPr>
              <a:t>https://github.com/NII-Kobayashi/TiDeH</a:t>
            </a:r>
            <a:endParaRPr lang="en-US" altLang="ko-KR" sz="160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EBE6C16F-6D11-414B-930A-D61CFEFB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50" y="1544180"/>
            <a:ext cx="7920000" cy="1557636"/>
          </a:xfrm>
          <a:prstGeom prst="roundRect">
            <a:avLst>
              <a:gd name="adj" fmla="val 685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https: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github.com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NII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Kobayashi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Cloning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remote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Enumerating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remote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reused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reused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Receiving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1.61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MiB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310.00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KiB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Resolving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Checking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connectivity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3">
            <a:extLst>
              <a:ext uri="{FF2B5EF4-FFF2-40B4-BE49-F238E27FC236}">
                <a16:creationId xmlns:a16="http://schemas.microsoft.com/office/drawing/2014/main" id="{8F7F7434-29CF-4680-BAB1-B27F9009566D}"/>
              </a:ext>
            </a:extLst>
          </p:cNvPr>
          <p:cNvSpPr/>
          <p:nvPr/>
        </p:nvSpPr>
        <p:spPr>
          <a:xfrm>
            <a:off x="98250" y="4743390"/>
            <a:ext cx="6953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Kobayashi, R., &amp;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Lambiotte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, R. (2016, March).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Tideh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: Time-dependent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hawkes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 process for predicting retweet dynamics. In </a:t>
            </a:r>
            <a:r>
              <a:rPr lang="en-US" altLang="ko-KR" sz="1000" i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Tenth International AAAI Conference on Web and Social Media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ko-KR" altLang="en-US" sz="1000">
              <a:latin typeface="Roboto" panose="020B0600000101010101" charset="0"/>
            </a:endParaRPr>
          </a:p>
        </p:txBody>
      </p:sp>
      <p:sp>
        <p:nvSpPr>
          <p:cNvPr id="8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Get ready for the codes!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4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A25CB4-90C0-4F61-B2A8-1E6B7DA8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0" y="1224423"/>
            <a:ext cx="2045498" cy="3038855"/>
          </a:xfrm>
          <a:prstGeom prst="roundRect">
            <a:avLst>
              <a:gd name="adj" fmla="val 6205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sample_file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txt</a:t>
            </a: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__.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main.py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simulate.py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example_native.py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example_optimized.py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example_simulation.py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5E09B3-1C1A-4E40-AE71-DA58BDF6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203" y="1228766"/>
            <a:ext cx="1438478" cy="3010023"/>
          </a:xfrm>
          <a:prstGeom prst="roundRect">
            <a:avLst>
              <a:gd name="adj" fmla="val 628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2150 160.627488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0.000000 503173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0.000021 133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0.000324 40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0.000910 73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0.003047 83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0.003141 30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0.003451 15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0.003552 305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0.003970 208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0.006932 82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0.006984 287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0.007528 124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0.007718 100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0.008874 17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0.008999 77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0.009056 101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0.009210 28 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2812661" y="1322367"/>
            <a:ext cx="1259379" cy="15119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2BC644-943D-4C7B-AD78-FAFD80261CC9}"/>
              </a:ext>
            </a:extLst>
          </p:cNvPr>
          <p:cNvSpPr/>
          <p:nvPr/>
        </p:nvSpPr>
        <p:spPr>
          <a:xfrm>
            <a:off x="4467051" y="1184835"/>
            <a:ext cx="3987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one file per tweet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space separated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only tweets with more than 2000 retweets </a:t>
            </a:r>
            <a:b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were used</a:t>
            </a:r>
          </a:p>
          <a:p>
            <a:endParaRPr lang="en-US" altLang="ko-KR" b="1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First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&lt;number of total retweets&gt;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&lt;start time of tweet in days&gt;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What you will see is …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9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A25CB4-90C0-4F61-B2A8-1E6B7DA8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0" y="1224423"/>
            <a:ext cx="2045498" cy="3038855"/>
          </a:xfrm>
          <a:prstGeom prst="roundRect">
            <a:avLst>
              <a:gd name="adj" fmla="val 6205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sample_file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txt</a:t>
            </a: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__.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main.py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simulate.py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example_native.py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example_optimized.py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example_simulation.py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5E09B3-1C1A-4E40-AE71-DA58BDF6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203" y="1228766"/>
            <a:ext cx="1438478" cy="3010023"/>
          </a:xfrm>
          <a:prstGeom prst="roundRect">
            <a:avLst>
              <a:gd name="adj" fmla="val 628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2150 160.627488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0.000000 503173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0.000021 133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0.000324 40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0.000910 73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0.003047 83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0.003141 30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0.003451 15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0.003552 305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0.003970 208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0.006932 82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0.006984 287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0.007528 124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0.007718 100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0.008874 17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0.008999 77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0.009056 101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0.009210 28 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2812661" y="1322367"/>
            <a:ext cx="1259379" cy="15119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2BC644-943D-4C7B-AD78-FAFD80261CC9}"/>
              </a:ext>
            </a:extLst>
          </p:cNvPr>
          <p:cNvSpPr/>
          <p:nvPr/>
        </p:nvSpPr>
        <p:spPr>
          <a:xfrm>
            <a:off x="4467051" y="1184835"/>
            <a:ext cx="398721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one file per tweet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space separated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only tweets with more than 2000 retweets </a:t>
            </a:r>
            <a:b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were used</a:t>
            </a:r>
          </a:p>
          <a:p>
            <a:endParaRPr lang="en-US" altLang="ko-KR" b="1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First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&lt;number of total retweets&gt;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&lt;start time of tweet in days&gt;</a:t>
            </a:r>
          </a:p>
          <a:p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Every other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&lt;relative tweeted/retweeted time in seconds&gt;</a:t>
            </a:r>
            <a:b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&lt;number of followers of retweeting person&gt;</a:t>
            </a:r>
          </a:p>
          <a:p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What you will 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see </a:t>
            </a: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is …</a:t>
            </a:r>
            <a:endParaRPr lang="en-US" altLang="ko-KR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8" name="Google Shape;188;p23">
            <a:extLst>
              <a:ext uri="{FF2B5EF4-FFF2-40B4-BE49-F238E27FC236}">
                <a16:creationId xmlns:a16="http://schemas.microsoft.com/office/drawing/2014/main" id="{D3496416-A044-4BC7-8003-AA8CB4BF80E5}"/>
              </a:ext>
            </a:extLst>
          </p:cNvPr>
          <p:cNvCxnSpPr>
            <a:cxnSpLocks/>
          </p:cNvCxnSpPr>
          <p:nvPr/>
        </p:nvCxnSpPr>
        <p:spPr>
          <a:xfrm>
            <a:off x="4917751" y="4390438"/>
            <a:ext cx="3108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89;p23">
            <a:extLst>
              <a:ext uri="{FF2B5EF4-FFF2-40B4-BE49-F238E27FC236}">
                <a16:creationId xmlns:a16="http://schemas.microsoft.com/office/drawing/2014/main" id="{27515825-B177-486C-97FA-5AF2A20AAC51}"/>
              </a:ext>
            </a:extLst>
          </p:cNvPr>
          <p:cNvSpPr txBox="1"/>
          <p:nvPr/>
        </p:nvSpPr>
        <p:spPr>
          <a:xfrm>
            <a:off x="8026400" y="4155238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" name="Google Shape;190;p23">
            <a:extLst>
              <a:ext uri="{FF2B5EF4-FFF2-40B4-BE49-F238E27FC236}">
                <a16:creationId xmlns:a16="http://schemas.microsoft.com/office/drawing/2014/main" id="{CCF82D0A-631A-41E3-9D96-B46EFB63E344}"/>
              </a:ext>
            </a:extLst>
          </p:cNvPr>
          <p:cNvGrpSpPr/>
          <p:nvPr/>
        </p:nvGrpSpPr>
        <p:grpSpPr>
          <a:xfrm>
            <a:off x="5189812" y="3906262"/>
            <a:ext cx="93300" cy="484176"/>
            <a:chOff x="2157700" y="1768075"/>
            <a:chExt cx="93300" cy="484176"/>
          </a:xfrm>
        </p:grpSpPr>
        <p:cxnSp>
          <p:nvCxnSpPr>
            <p:cNvPr id="12" name="Google Shape;191;p23">
              <a:extLst>
                <a:ext uri="{FF2B5EF4-FFF2-40B4-BE49-F238E27FC236}">
                  <a16:creationId xmlns:a16="http://schemas.microsoft.com/office/drawing/2014/main" id="{710DD487-7E9C-4D75-ACA3-5FB2D950BC4A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92;p23">
              <a:extLst>
                <a:ext uri="{FF2B5EF4-FFF2-40B4-BE49-F238E27FC236}">
                  <a16:creationId xmlns:a16="http://schemas.microsoft.com/office/drawing/2014/main" id="{0900556C-DE54-4023-83C8-976386751D5C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2" descr="ê´ë ¨ ì´ë¯¸ì§">
            <a:extLst>
              <a:ext uri="{FF2B5EF4-FFF2-40B4-BE49-F238E27FC236}">
                <a16:creationId xmlns:a16="http://schemas.microsoft.com/office/drawing/2014/main" id="{61FB42FC-AE5C-4E2C-8F07-DA124962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67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58DC9E-C537-453E-8927-D51FA54A0D92}"/>
              </a:ext>
            </a:extLst>
          </p:cNvPr>
          <p:cNvSpPr txBox="1"/>
          <p:nvPr/>
        </p:nvSpPr>
        <p:spPr>
          <a:xfrm>
            <a:off x="4748224" y="4400927"/>
            <a:ext cx="10887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Original Tweet</a:t>
            </a:r>
          </a:p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t = 0</a:t>
            </a:r>
          </a:p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Follower: 90</a:t>
            </a:r>
            <a:endParaRPr lang="ko-KR" altLang="en-US" sz="1100">
              <a:latin typeface="Roboto" panose="020B0600000101010101" charset="0"/>
            </a:endParaRPr>
          </a:p>
        </p:txBody>
      </p:sp>
      <p:grpSp>
        <p:nvGrpSpPr>
          <p:cNvPr id="17" name="Google Shape;190;p23">
            <a:extLst>
              <a:ext uri="{FF2B5EF4-FFF2-40B4-BE49-F238E27FC236}">
                <a16:creationId xmlns:a16="http://schemas.microsoft.com/office/drawing/2014/main" id="{18F49976-E1A5-4193-867C-595853F145B5}"/>
              </a:ext>
            </a:extLst>
          </p:cNvPr>
          <p:cNvGrpSpPr/>
          <p:nvPr/>
        </p:nvGrpSpPr>
        <p:grpSpPr>
          <a:xfrm>
            <a:off x="6260124" y="3906262"/>
            <a:ext cx="93300" cy="484176"/>
            <a:chOff x="2157700" y="1768075"/>
            <a:chExt cx="93300" cy="484176"/>
          </a:xfrm>
        </p:grpSpPr>
        <p:cxnSp>
          <p:nvCxnSpPr>
            <p:cNvPr id="18" name="Google Shape;191;p23">
              <a:extLst>
                <a:ext uri="{FF2B5EF4-FFF2-40B4-BE49-F238E27FC236}">
                  <a16:creationId xmlns:a16="http://schemas.microsoft.com/office/drawing/2014/main" id="{0E06E831-6F93-4DF1-A9CB-34DC8C2BF58B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192;p23">
              <a:extLst>
                <a:ext uri="{FF2B5EF4-FFF2-40B4-BE49-F238E27FC236}">
                  <a16:creationId xmlns:a16="http://schemas.microsoft.com/office/drawing/2014/main" id="{4EBFB332-42D2-4702-B295-F153C900C2F6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" descr="ê´ë ¨ ì´ë¯¸ì§">
            <a:extLst>
              <a:ext uri="{FF2B5EF4-FFF2-40B4-BE49-F238E27FC236}">
                <a16:creationId xmlns:a16="http://schemas.microsoft.com/office/drawing/2014/main" id="{070F40E6-6056-4DA1-94DD-75AF5C38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79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5C68EA-66ED-4CD4-8CA8-35696E1F5067}"/>
              </a:ext>
            </a:extLst>
          </p:cNvPr>
          <p:cNvSpPr txBox="1"/>
          <p:nvPr/>
        </p:nvSpPr>
        <p:spPr>
          <a:xfrm>
            <a:off x="5715909" y="4400927"/>
            <a:ext cx="11817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Retweet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t = 292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Follower: 43344</a:t>
            </a:r>
            <a:endParaRPr lang="ko-KR" altLang="en-US" sz="1100">
              <a:latin typeface="Roboto" panose="020B0600000101010101" charset="0"/>
            </a:endParaRPr>
          </a:p>
        </p:txBody>
      </p:sp>
      <p:grpSp>
        <p:nvGrpSpPr>
          <p:cNvPr id="23" name="Google Shape;190;p23">
            <a:extLst>
              <a:ext uri="{FF2B5EF4-FFF2-40B4-BE49-F238E27FC236}">
                <a16:creationId xmlns:a16="http://schemas.microsoft.com/office/drawing/2014/main" id="{E21FEAD2-F5B8-40C0-BB56-0DDCC0BE4E40}"/>
              </a:ext>
            </a:extLst>
          </p:cNvPr>
          <p:cNvGrpSpPr/>
          <p:nvPr/>
        </p:nvGrpSpPr>
        <p:grpSpPr>
          <a:xfrm>
            <a:off x="6926456" y="3906262"/>
            <a:ext cx="93300" cy="484176"/>
            <a:chOff x="2157700" y="1768075"/>
            <a:chExt cx="93300" cy="484176"/>
          </a:xfrm>
        </p:grpSpPr>
        <p:cxnSp>
          <p:nvCxnSpPr>
            <p:cNvPr id="24" name="Google Shape;191;p23">
              <a:extLst>
                <a:ext uri="{FF2B5EF4-FFF2-40B4-BE49-F238E27FC236}">
                  <a16:creationId xmlns:a16="http://schemas.microsoft.com/office/drawing/2014/main" id="{795795DD-52E6-42BE-8B30-FA94C82D44E5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192;p23">
              <a:extLst>
                <a:ext uri="{FF2B5EF4-FFF2-40B4-BE49-F238E27FC236}">
                  <a16:creationId xmlns:a16="http://schemas.microsoft.com/office/drawing/2014/main" id="{610522FE-F08C-4206-95AC-872519940A9E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" descr="ê´ë ¨ ì´ë¯¸ì§">
            <a:extLst>
              <a:ext uri="{FF2B5EF4-FFF2-40B4-BE49-F238E27FC236}">
                <a16:creationId xmlns:a16="http://schemas.microsoft.com/office/drawing/2014/main" id="{80C9E98F-9E98-42E1-9154-D6334E1C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611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oogle Shape;190;p23">
            <a:extLst>
              <a:ext uri="{FF2B5EF4-FFF2-40B4-BE49-F238E27FC236}">
                <a16:creationId xmlns:a16="http://schemas.microsoft.com/office/drawing/2014/main" id="{2E6463CD-A75A-4EAC-86C0-95EF6DFE4763}"/>
              </a:ext>
            </a:extLst>
          </p:cNvPr>
          <p:cNvGrpSpPr/>
          <p:nvPr/>
        </p:nvGrpSpPr>
        <p:grpSpPr>
          <a:xfrm>
            <a:off x="7221549" y="3906262"/>
            <a:ext cx="93300" cy="484176"/>
            <a:chOff x="2157700" y="1768075"/>
            <a:chExt cx="93300" cy="484176"/>
          </a:xfrm>
        </p:grpSpPr>
        <p:cxnSp>
          <p:nvCxnSpPr>
            <p:cNvPr id="28" name="Google Shape;191;p23">
              <a:extLst>
                <a:ext uri="{FF2B5EF4-FFF2-40B4-BE49-F238E27FC236}">
                  <a16:creationId xmlns:a16="http://schemas.microsoft.com/office/drawing/2014/main" id="{C4C0D6EC-9B66-4438-ADCA-24216D238F4C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192;p23">
              <a:extLst>
                <a:ext uri="{FF2B5EF4-FFF2-40B4-BE49-F238E27FC236}">
                  <a16:creationId xmlns:a16="http://schemas.microsoft.com/office/drawing/2014/main" id="{0FF74DD7-DC5D-47D4-8BBE-428B3244DD0F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2" descr="ê´ë ¨ ì´ë¯¸ì§">
            <a:extLst>
              <a:ext uri="{FF2B5EF4-FFF2-40B4-BE49-F238E27FC236}">
                <a16:creationId xmlns:a16="http://schemas.microsoft.com/office/drawing/2014/main" id="{3CDABE7A-D2A7-491B-8435-ED8FC922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04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190;p23">
            <a:extLst>
              <a:ext uri="{FF2B5EF4-FFF2-40B4-BE49-F238E27FC236}">
                <a16:creationId xmlns:a16="http://schemas.microsoft.com/office/drawing/2014/main" id="{F2830228-E62C-4DCA-8BA8-8FFFF9CDA0A5}"/>
              </a:ext>
            </a:extLst>
          </p:cNvPr>
          <p:cNvGrpSpPr/>
          <p:nvPr/>
        </p:nvGrpSpPr>
        <p:grpSpPr>
          <a:xfrm>
            <a:off x="7469387" y="3906262"/>
            <a:ext cx="93300" cy="484176"/>
            <a:chOff x="2157700" y="1768075"/>
            <a:chExt cx="93300" cy="484176"/>
          </a:xfrm>
        </p:grpSpPr>
        <p:cxnSp>
          <p:nvCxnSpPr>
            <p:cNvPr id="33" name="Google Shape;191;p23">
              <a:extLst>
                <a:ext uri="{FF2B5EF4-FFF2-40B4-BE49-F238E27FC236}">
                  <a16:creationId xmlns:a16="http://schemas.microsoft.com/office/drawing/2014/main" id="{451EACB3-69A9-4C55-A65F-445A8ED4E7B2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192;p23">
              <a:extLst>
                <a:ext uri="{FF2B5EF4-FFF2-40B4-BE49-F238E27FC236}">
                  <a16:creationId xmlns:a16="http://schemas.microsoft.com/office/drawing/2014/main" id="{ACE20EB1-A2A3-4BA8-86BE-1F76DF894591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Picture 2" descr="ê´ë ¨ ì´ë¯¸ì§">
            <a:extLst>
              <a:ext uri="{FF2B5EF4-FFF2-40B4-BE49-F238E27FC236}">
                <a16:creationId xmlns:a16="http://schemas.microsoft.com/office/drawing/2014/main" id="{26F0CC28-746D-4D38-8557-7152C84D6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42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7270310-C333-459C-B4C0-78E90C63F0CC}"/>
              </a:ext>
            </a:extLst>
          </p:cNvPr>
          <p:cNvSpPr txBox="1"/>
          <p:nvPr/>
        </p:nvSpPr>
        <p:spPr>
          <a:xfrm>
            <a:off x="3894227" y="4390438"/>
            <a:ext cx="899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</a:rPr>
              <a:t>Actual time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0.500</a:t>
            </a:r>
            <a:endParaRPr lang="ko-KR" altLang="en-US" sz="1100">
              <a:latin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3D9D424-13D1-4D9B-BAEF-6B012364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1" y="1228232"/>
            <a:ext cx="7920000" cy="222380"/>
          </a:xfrm>
          <a:prstGeom prst="roundRect">
            <a:avLst>
              <a:gd name="adj" fmla="val 28712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18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TiDeH$ python3 example_native.py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A6A33FD-AFA5-453D-8CE2-8A3DB0F3E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1" y="2683809"/>
            <a:ext cx="7920000" cy="1552546"/>
          </a:xfrm>
          <a:prstGeom prst="roundRect">
            <a:avLst>
              <a:gd name="adj" fmla="val 5868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18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Estimated parameters are: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0.001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0.414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phi0: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0.140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tm: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1.822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Average % error (estimated to fitted):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12.33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Predicted number of retweets from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hours: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37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Predicted number of retweets at hour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2170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 error (absolute):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20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02161" y="2310538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Roboto" panose="020B0600000101010101" charset="0"/>
                <a:ea typeface="Roboto" panose="020B0600000101010101" charset="0"/>
              </a:rPr>
              <a:t>Then, you will see the results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2346" y="1485329"/>
            <a:ext cx="8025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Roboto" panose="020B0600000101010101" charset="0"/>
              </a:rPr>
              <a:t>Example </a:t>
            </a:r>
            <a:r>
              <a:rPr lang="en-US" altLang="ko-KR" dirty="0">
                <a:latin typeface="Roboto" panose="020B0600000101010101" charset="0"/>
              </a:rPr>
              <a:t>of predicting future retweet </a:t>
            </a:r>
            <a:r>
              <a:rPr lang="en-US" altLang="ko-KR" dirty="0" smtClean="0">
                <a:latin typeface="Roboto" panose="020B0600000101010101" charset="0"/>
              </a:rPr>
              <a:t>activity. Given an observation time, the </a:t>
            </a:r>
            <a:r>
              <a:rPr lang="en-US" altLang="ko-KR" dirty="0">
                <a:latin typeface="Roboto" panose="020B0600000101010101" charset="0"/>
              </a:rPr>
              <a:t>parameters of the infectious rate are estimated </a:t>
            </a:r>
            <a:r>
              <a:rPr lang="en-US" altLang="ko-KR" dirty="0" smtClean="0">
                <a:latin typeface="Roboto" panose="020B0600000101010101" charset="0"/>
              </a:rPr>
              <a:t>and then, the </a:t>
            </a:r>
            <a:r>
              <a:rPr lang="en-US" altLang="ko-KR" dirty="0">
                <a:latin typeface="Roboto" panose="020B0600000101010101" charset="0"/>
              </a:rPr>
              <a:t>number of retweets before a given time </a:t>
            </a:r>
            <a:r>
              <a:rPr lang="en-US" altLang="ko-KR" dirty="0" smtClean="0">
                <a:latin typeface="Roboto" panose="020B0600000101010101" charset="0"/>
              </a:rPr>
              <a:t>is </a:t>
            </a:r>
            <a:r>
              <a:rPr lang="en-US" altLang="ko-KR" dirty="0">
                <a:latin typeface="Roboto" panose="020B0600000101010101" charset="0"/>
              </a:rPr>
              <a:t>predicted</a:t>
            </a:r>
            <a:r>
              <a:rPr lang="en-US" altLang="ko-KR" dirty="0" smtClean="0">
                <a:latin typeface="Roboto" panose="020B0600000101010101" charset="0"/>
              </a:rPr>
              <a:t>.</a:t>
            </a:r>
            <a:endParaRPr lang="en-US" altLang="ko-KR" dirty="0">
              <a:latin typeface="Roboto" panose="020B0600000101010101" charset="0"/>
            </a:endParaRPr>
          </a:p>
        </p:txBody>
      </p:sp>
      <p:sp>
        <p:nvSpPr>
          <p:cNvPr id="11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</p:spTree>
    <p:extLst>
      <p:ext uri="{BB962C8B-B14F-4D97-AF65-F5344CB8AC3E}">
        <p14:creationId xmlns:p14="http://schemas.microsoft.com/office/powerpoint/2010/main" val="23022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Add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virtualenv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to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Jupyter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kernel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1436" y="1122848"/>
            <a:ext cx="7960614" cy="654532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python3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m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ipykernel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user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name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samsung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display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name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050" dirty="0" smtClean="0">
                <a:solidFill>
                  <a:srgbClr val="FFD500"/>
                </a:solidFill>
                <a:latin typeface="Consolas" panose="020B0609020204030204" pitchFamily="49" charset="0"/>
              </a:rPr>
              <a:t>samsung-ds-0710-env“</a:t>
            </a:r>
            <a:endParaRPr lang="en-US" altLang="ko-KR" sz="1050" dirty="0" smtClean="0">
              <a:solidFill>
                <a:srgbClr val="FFD5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Installed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kernelspec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samsung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 in 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home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local/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share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kernels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samsung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env</a:t>
            </a:r>
            <a:endParaRPr lang="ko-KR" altLang="en-US" sz="105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2493" t="15635" r="40216" b="50375"/>
          <a:stretch/>
        </p:blipFill>
        <p:spPr>
          <a:xfrm>
            <a:off x="1617807" y="2710355"/>
            <a:ext cx="4876800" cy="1971578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31436" y="2159043"/>
            <a:ext cx="7920000" cy="318865"/>
          </a:xfrm>
          <a:prstGeom prst="roundRect">
            <a:avLst>
              <a:gd name="adj" fmla="val 2270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notebook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281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9" y="1380934"/>
            <a:ext cx="7920000" cy="1313520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import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load_events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dataset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sample_file.txt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(_,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load_events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4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8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The probability for getting a retweet in a small-time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Roboto" panose="020B0600000101010101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307777"/>
              </a:xfrm>
              <a:prstGeom prst="rect">
                <a:avLst/>
              </a:prstGeom>
              <a:blipFill>
                <a:blip r:embed="rId3"/>
                <a:stretch>
                  <a:fillRect l="-22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𝜆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&lt;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  <a:blipFill>
                <a:blip r:embed="rId4"/>
                <a:stretch>
                  <a:fillRect t="-111429" r="-11054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/>
          <p:cNvCxnSpPr/>
          <p:nvPr/>
        </p:nvCxnSpPr>
        <p:spPr>
          <a:xfrm>
            <a:off x="2021875" y="3122779"/>
            <a:ext cx="31495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82"/>
          <p:cNvSpPr/>
          <p:nvPr/>
        </p:nvSpPr>
        <p:spPr>
          <a:xfrm>
            <a:off x="1357366" y="3056583"/>
            <a:ext cx="11201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Infectious</a:t>
            </a:r>
            <a:endParaRPr lang="en-US" sz="1600" b="1" dirty="0">
              <a:solidFill>
                <a:schemeClr val="accent3"/>
              </a:solidFill>
              <a:latin typeface="Roboto" panose="020B0600000101010101" charset="0"/>
              <a:ea typeface="Roboto" panose="020B0600000101010101" charset="0"/>
            </a:endParaRPr>
          </a:p>
          <a:p>
            <a:pPr algn="ctr"/>
            <a:r>
              <a:rPr lang="en-US" sz="1600" b="1" dirty="0" smtClean="0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rate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702968" y="3139716"/>
            <a:ext cx="3009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82"/>
          <p:cNvSpPr/>
          <p:nvPr/>
        </p:nvSpPr>
        <p:spPr>
          <a:xfrm>
            <a:off x="3181402" y="3220266"/>
            <a:ext cx="1277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# Followers</a:t>
            </a:r>
            <a:endParaRPr lang="en-US" sz="160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2942925" y="3183739"/>
            <a:ext cx="284197" cy="115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942925" y="2880636"/>
            <a:ext cx="7238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angle 82"/>
          <p:cNvSpPr/>
          <p:nvPr/>
        </p:nvSpPr>
        <p:spPr>
          <a:xfrm>
            <a:off x="4210468" y="2857884"/>
            <a:ext cx="2839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Roboto" panose="020B0600000101010101" charset="0"/>
                <a:ea typeface="Roboto" panose="020B0600000101010101" charset="0"/>
              </a:rPr>
              <a:t>Exciting kernel </a:t>
            </a:r>
            <a:endParaRPr lang="en-US" sz="1600" b="1" dirty="0">
              <a:solidFill>
                <a:schemeClr val="accent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5" name="직선 화살표 연결선 24"/>
          <p:cNvCxnSpPr>
            <a:stCxn id="24" idx="1"/>
            <a:endCxn id="13" idx="3"/>
          </p:cNvCxnSpPr>
          <p:nvPr/>
        </p:nvCxnSpPr>
        <p:spPr>
          <a:xfrm flipH="1">
            <a:off x="3745050" y="3027161"/>
            <a:ext cx="465418" cy="84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1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7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bounds for r0 and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taum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Infectious rate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Roboto" panose="020B0600000101010101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)/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  <a:blipFill>
                <a:blip r:embed="rId3"/>
                <a:stretch>
                  <a:fillRect l="-225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time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the original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tweet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day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period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intensity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 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the relative amplitude of the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its phase</a:t>
                </a:r>
                <a:endParaRPr lang="en-US" altLang="ko-KR" b="0" dirty="0" smtClean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characteristic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time of popularity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decay</a:t>
                </a:r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  <a:blipFill>
                <a:blip r:embed="rId4"/>
                <a:stretch>
                  <a:fillRect l="-159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9638"/>
          <a:stretch/>
        </p:blipFill>
        <p:spPr>
          <a:xfrm>
            <a:off x="446280" y="3578361"/>
            <a:ext cx="1926950" cy="9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50072"/>
          <a:stretch/>
        </p:blipFill>
        <p:spPr>
          <a:xfrm>
            <a:off x="2373230" y="3578361"/>
            <a:ext cx="194370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7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bounds for r0 and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taum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Infectious rate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Roboto" panose="020B0600000101010101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)/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  <a:blipFill>
                <a:blip r:embed="rId3"/>
                <a:stretch>
                  <a:fillRect l="-225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time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the original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tweet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day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period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intensity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 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the relative amplitude of the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its phase</a:t>
                </a:r>
                <a:endParaRPr lang="en-US" altLang="ko-KR" b="0" dirty="0" smtClean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characteristic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time of popularity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decay</a:t>
                </a:r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  <a:blipFill>
                <a:blip r:embed="rId4"/>
                <a:stretch>
                  <a:fillRect l="-159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9638"/>
          <a:stretch/>
        </p:blipFill>
        <p:spPr>
          <a:xfrm>
            <a:off x="446280" y="3578361"/>
            <a:ext cx="1926950" cy="9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50072"/>
          <a:stretch/>
        </p:blipFill>
        <p:spPr>
          <a:xfrm>
            <a:off x="2373230" y="3578361"/>
            <a:ext cx="194370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0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5457" y="1380934"/>
            <a:ext cx="7920000" cy="1829366"/>
          </a:xfrm>
          <a:prstGeom prst="roundRect">
            <a:avLst>
              <a:gd name="adj" fmla="val 7160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tideh/main.py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Estimate of model parameters of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TiDeH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(p_0, r_0, phi_0,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t_m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).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functions.infectious_rate_tweets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[0]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holds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event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window_event_count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fitted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fit.fit_parameter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s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tart_values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xval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879587" y="2621778"/>
            <a:ext cx="6852708" cy="15350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5634" y="3389965"/>
            <a:ext cx="7960614" cy="1479791"/>
          </a:xfrm>
          <a:prstGeom prst="roundRect">
            <a:avLst>
              <a:gd name="adj" fmla="val 497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tideh/estimate.py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– </a:t>
            </a:r>
            <a:r>
              <a:rPr lang="en-US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Esitmate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 base rate</a:t>
            </a:r>
            <a:r>
              <a:rPr kumimoji="0" lang="en-US" altLang="ko-KR" sz="1050" b="0" i="0" u="none" strike="noStrike" cap="none" normalizeH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p0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estimate_infectious_rate_constant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events_tmp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t_start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t_end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count_events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count_current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6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5457" y="1380934"/>
            <a:ext cx="7920000" cy="1829366"/>
          </a:xfrm>
          <a:prstGeom prst="roundRect">
            <a:avLst>
              <a:gd name="adj" fmla="val 7160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tideh/main.py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functions.infectious_rate_tweets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[0]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holds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event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window_event_count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fitted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fit.fit_parameter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s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tart_values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xval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596715" y="2773081"/>
            <a:ext cx="6852708" cy="15350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5456" y="3442503"/>
            <a:ext cx="7920000" cy="1147250"/>
          </a:xfrm>
          <a:prstGeom prst="roundRect">
            <a:avLst>
              <a:gd name="adj" fmla="val 497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tideh/fit.py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Estimate of model 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parameters r_0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phi_0, </a:t>
            </a:r>
            <a:r>
              <a:rPr lang="en-US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t_m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from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scipy.optimize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import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leastsq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def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fit_parameter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xval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050" dirty="0" err="1" smtClean="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is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None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np.array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([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050" dirty="0" err="1" smtClean="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leastsq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func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loss_function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x0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args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xval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))[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]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8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Then, where is the exciting kernel?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The probability for getting a retweet in a small-time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Roboto" panose="020B0600000101010101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Exciting kernel </a:t>
                </a:r>
                <a:r>
                  <a:rPr lang="en-US" altLang="ko-KR" dirty="0"/>
                  <a:t>is fitted </a:t>
                </a:r>
                <a:r>
                  <a:rPr lang="en-US" altLang="ko-KR" dirty="0" smtClean="0"/>
                  <a:t>to </a:t>
                </a:r>
                <a:r>
                  <a:rPr lang="en-US" altLang="ko-KR" dirty="0"/>
                  <a:t>the empirical data by the </a:t>
                </a:r>
                <a:r>
                  <a:rPr lang="en-US" altLang="ko-KR" dirty="0" smtClean="0"/>
                  <a:t>function where is the </a:t>
                </a:r>
                <a:r>
                  <a:rPr lang="en-US" altLang="ko-KR" dirty="0"/>
                  <a:t>heavily tailed in a variety of social networks (</a:t>
                </a:r>
                <a:r>
                  <a:rPr lang="en-US" altLang="ko-KR" dirty="0" smtClean="0"/>
                  <a:t>Crane, et al. </a:t>
                </a:r>
                <a:r>
                  <a:rPr lang="en-US" altLang="ko-KR" dirty="0"/>
                  <a:t>2008, </a:t>
                </a:r>
                <a:r>
                  <a:rPr lang="en-US" altLang="ko-KR" dirty="0" smtClean="0"/>
                  <a:t>Masuda, et al. 2013)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384995"/>
              </a:xfrm>
              <a:prstGeom prst="rect">
                <a:avLst/>
              </a:prstGeom>
              <a:blipFill>
                <a:blip r:embed="rId3"/>
                <a:stretch>
                  <a:fillRect l="-22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𝜆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&lt;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  <a:blipFill>
                <a:blip r:embed="rId4"/>
                <a:stretch>
                  <a:fillRect t="-111429" r="-11054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 21"/>
          <p:cNvCxnSpPr/>
          <p:nvPr/>
        </p:nvCxnSpPr>
        <p:spPr>
          <a:xfrm>
            <a:off x="2942925" y="2880636"/>
            <a:ext cx="7238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angle 82"/>
          <p:cNvSpPr/>
          <p:nvPr/>
        </p:nvSpPr>
        <p:spPr>
          <a:xfrm>
            <a:off x="4210468" y="2857884"/>
            <a:ext cx="2839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Roboto" panose="020B0600000101010101" charset="0"/>
                <a:ea typeface="Roboto" panose="020B0600000101010101" charset="0"/>
              </a:rPr>
              <a:t>Exciting kernel </a:t>
            </a:r>
            <a:endParaRPr lang="en-US" sz="1600" b="1" dirty="0">
              <a:solidFill>
                <a:schemeClr val="accent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5" name="직선 화살표 연결선 24"/>
          <p:cNvCxnSpPr>
            <a:stCxn id="24" idx="1"/>
            <a:endCxn id="13" idx="3"/>
          </p:cNvCxnSpPr>
          <p:nvPr/>
        </p:nvCxnSpPr>
        <p:spPr>
          <a:xfrm flipH="1">
            <a:off x="3745050" y="3027161"/>
            <a:ext cx="465418" cy="84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42" y="3903770"/>
            <a:ext cx="3026172" cy="80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511550" y="3927196"/>
                <a:ext cx="38210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49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b="0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242</m:t>
                    </m:r>
                  </m:oMath>
                </a14:m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550" y="3927196"/>
                <a:ext cx="3821014" cy="738664"/>
              </a:xfrm>
              <a:prstGeom prst="rect">
                <a:avLst/>
              </a:prstGeom>
              <a:blipFill>
                <a:blip r:embed="rId6"/>
                <a:stretch>
                  <a:fillRect l="-15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95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We are going to estimate the exciting kernel from the dataset.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80071" y="1170717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Then, where is the exciting kernel?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58" y="1790933"/>
            <a:ext cx="3026172" cy="80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511550" y="1686022"/>
                <a:ext cx="38210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=6.49×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=300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b="0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=0.242</m:t>
                    </m:r>
                  </m:oMath>
                </a14:m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550" y="1686022"/>
                <a:ext cx="3821014" cy="738664"/>
              </a:xfrm>
              <a:prstGeom prst="rect">
                <a:avLst/>
              </a:prstGeom>
              <a:blipFill>
                <a:blip r:embed="rId4"/>
                <a:stretch>
                  <a:fillRect l="-15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80071" y="3151917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Now, let’s estimate the kernel !</a:t>
            </a:r>
          </a:p>
        </p:txBody>
      </p:sp>
    </p:spTree>
    <p:extLst>
      <p:ext uri="{BB962C8B-B14F-4D97-AF65-F5344CB8AC3E}">
        <p14:creationId xmlns:p14="http://schemas.microsoft.com/office/powerpoint/2010/main" val="25675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 dirty="0">
                <a:solidFill>
                  <a:schemeClr val="bg2"/>
                </a:solidFill>
              </a:rPr>
              <a:t>Markov Random Field</a:t>
            </a: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70" y="1874406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A73793-3A7D-4168-A522-936883D62857}"/>
                  </a:ext>
                </a:extLst>
              </p:cNvPr>
              <p:cNvSpPr txBox="1"/>
              <p:nvPr/>
            </p:nvSpPr>
            <p:spPr>
              <a:xfrm>
                <a:off x="2400300" y="3836575"/>
                <a:ext cx="578223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A73793-3A7D-4168-A522-936883D62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00" y="3836575"/>
                <a:ext cx="578223" cy="291875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77D10-9983-43D7-90E8-0C13A2B88AB5}"/>
                  </a:ext>
                </a:extLst>
              </p:cNvPr>
              <p:cNvSpPr txBox="1"/>
              <p:nvPr/>
            </p:nvSpPr>
            <p:spPr>
              <a:xfrm>
                <a:off x="2820521" y="3175428"/>
                <a:ext cx="578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77D10-9983-43D7-90E8-0C13A2B88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521" y="3175428"/>
                <a:ext cx="578223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B277339-F396-410B-AD06-06A3FE342DAF}"/>
              </a:ext>
            </a:extLst>
          </p:cNvPr>
          <p:cNvSpPr/>
          <p:nvPr/>
        </p:nvSpPr>
        <p:spPr>
          <a:xfrm>
            <a:off x="1028700" y="2931459"/>
            <a:ext cx="1183341" cy="726141"/>
          </a:xfrm>
          <a:custGeom>
            <a:avLst/>
            <a:gdLst>
              <a:gd name="connsiteX0" fmla="*/ 0 w 1183341"/>
              <a:gd name="connsiteY0" fmla="*/ 726141 h 726141"/>
              <a:gd name="connsiteX1" fmla="*/ 53788 w 1183341"/>
              <a:gd name="connsiteY1" fmla="*/ 726141 h 726141"/>
              <a:gd name="connsiteX2" fmla="*/ 114300 w 1183341"/>
              <a:gd name="connsiteY2" fmla="*/ 712694 h 726141"/>
              <a:gd name="connsiteX3" fmla="*/ 174812 w 1183341"/>
              <a:gd name="connsiteY3" fmla="*/ 685800 h 726141"/>
              <a:gd name="connsiteX4" fmla="*/ 215153 w 1183341"/>
              <a:gd name="connsiteY4" fmla="*/ 679076 h 726141"/>
              <a:gd name="connsiteX5" fmla="*/ 282388 w 1183341"/>
              <a:gd name="connsiteY5" fmla="*/ 638735 h 726141"/>
              <a:gd name="connsiteX6" fmla="*/ 322729 w 1183341"/>
              <a:gd name="connsiteY6" fmla="*/ 605117 h 726141"/>
              <a:gd name="connsiteX7" fmla="*/ 376518 w 1183341"/>
              <a:gd name="connsiteY7" fmla="*/ 564776 h 726141"/>
              <a:gd name="connsiteX8" fmla="*/ 430306 w 1183341"/>
              <a:gd name="connsiteY8" fmla="*/ 537882 h 726141"/>
              <a:gd name="connsiteX9" fmla="*/ 470647 w 1183341"/>
              <a:gd name="connsiteY9" fmla="*/ 477370 h 726141"/>
              <a:gd name="connsiteX10" fmla="*/ 524435 w 1183341"/>
              <a:gd name="connsiteY10" fmla="*/ 430306 h 726141"/>
              <a:gd name="connsiteX11" fmla="*/ 578224 w 1183341"/>
              <a:gd name="connsiteY11" fmla="*/ 363070 h 726141"/>
              <a:gd name="connsiteX12" fmla="*/ 638735 w 1183341"/>
              <a:gd name="connsiteY12" fmla="*/ 289112 h 726141"/>
              <a:gd name="connsiteX13" fmla="*/ 652182 w 1183341"/>
              <a:gd name="connsiteY13" fmla="*/ 228600 h 726141"/>
              <a:gd name="connsiteX14" fmla="*/ 712694 w 1183341"/>
              <a:gd name="connsiteY14" fmla="*/ 134470 h 726141"/>
              <a:gd name="connsiteX15" fmla="*/ 766482 w 1183341"/>
              <a:gd name="connsiteY15" fmla="*/ 60512 h 726141"/>
              <a:gd name="connsiteX16" fmla="*/ 853888 w 1183341"/>
              <a:gd name="connsiteY16" fmla="*/ 6723 h 726141"/>
              <a:gd name="connsiteX17" fmla="*/ 968188 w 1183341"/>
              <a:gd name="connsiteY17" fmla="*/ 0 h 726141"/>
              <a:gd name="connsiteX18" fmla="*/ 1089212 w 1183341"/>
              <a:gd name="connsiteY18" fmla="*/ 0 h 726141"/>
              <a:gd name="connsiteX19" fmla="*/ 1176618 w 1183341"/>
              <a:gd name="connsiteY19" fmla="*/ 67235 h 726141"/>
              <a:gd name="connsiteX20" fmla="*/ 1183341 w 1183341"/>
              <a:gd name="connsiteY20" fmla="*/ 147917 h 726141"/>
              <a:gd name="connsiteX21" fmla="*/ 1183341 w 1183341"/>
              <a:gd name="connsiteY21" fmla="*/ 289112 h 72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83341" h="726141">
                <a:moveTo>
                  <a:pt x="0" y="726141"/>
                </a:moveTo>
                <a:lnTo>
                  <a:pt x="53788" y="726141"/>
                </a:lnTo>
                <a:lnTo>
                  <a:pt x="114300" y="712694"/>
                </a:lnTo>
                <a:lnTo>
                  <a:pt x="174812" y="685800"/>
                </a:lnTo>
                <a:lnTo>
                  <a:pt x="215153" y="679076"/>
                </a:lnTo>
                <a:lnTo>
                  <a:pt x="282388" y="638735"/>
                </a:lnTo>
                <a:lnTo>
                  <a:pt x="322729" y="605117"/>
                </a:lnTo>
                <a:lnTo>
                  <a:pt x="376518" y="564776"/>
                </a:lnTo>
                <a:lnTo>
                  <a:pt x="430306" y="537882"/>
                </a:lnTo>
                <a:lnTo>
                  <a:pt x="470647" y="477370"/>
                </a:lnTo>
                <a:lnTo>
                  <a:pt x="524435" y="430306"/>
                </a:lnTo>
                <a:lnTo>
                  <a:pt x="578224" y="363070"/>
                </a:lnTo>
                <a:lnTo>
                  <a:pt x="638735" y="289112"/>
                </a:lnTo>
                <a:lnTo>
                  <a:pt x="652182" y="228600"/>
                </a:lnTo>
                <a:lnTo>
                  <a:pt x="712694" y="134470"/>
                </a:lnTo>
                <a:lnTo>
                  <a:pt x="766482" y="60512"/>
                </a:lnTo>
                <a:lnTo>
                  <a:pt x="853888" y="6723"/>
                </a:lnTo>
                <a:lnTo>
                  <a:pt x="968188" y="0"/>
                </a:lnTo>
                <a:lnTo>
                  <a:pt x="1089212" y="0"/>
                </a:lnTo>
                <a:lnTo>
                  <a:pt x="1176618" y="67235"/>
                </a:lnTo>
                <a:lnTo>
                  <a:pt x="1183341" y="147917"/>
                </a:lnTo>
                <a:lnTo>
                  <a:pt x="1183341" y="289112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BF5B459-508D-4A60-B0F2-0D5CE52C5524}"/>
              </a:ext>
            </a:extLst>
          </p:cNvPr>
          <p:cNvSpPr/>
          <p:nvPr/>
        </p:nvSpPr>
        <p:spPr>
          <a:xfrm>
            <a:off x="1809888" y="3184861"/>
            <a:ext cx="1035423" cy="1069041"/>
          </a:xfrm>
          <a:custGeom>
            <a:avLst/>
            <a:gdLst>
              <a:gd name="connsiteX0" fmla="*/ 403412 w 1035423"/>
              <a:gd name="connsiteY0" fmla="*/ 0 h 1069041"/>
              <a:gd name="connsiteX1" fmla="*/ 396688 w 1035423"/>
              <a:gd name="connsiteY1" fmla="*/ 80682 h 1069041"/>
              <a:gd name="connsiteX2" fmla="*/ 450476 w 1035423"/>
              <a:gd name="connsiteY2" fmla="*/ 168088 h 1069041"/>
              <a:gd name="connsiteX3" fmla="*/ 517712 w 1035423"/>
              <a:gd name="connsiteY3" fmla="*/ 181535 h 1069041"/>
              <a:gd name="connsiteX4" fmla="*/ 726141 w 1035423"/>
              <a:gd name="connsiteY4" fmla="*/ 221876 h 1069041"/>
              <a:gd name="connsiteX5" fmla="*/ 840441 w 1035423"/>
              <a:gd name="connsiteY5" fmla="*/ 282388 h 1069041"/>
              <a:gd name="connsiteX6" fmla="*/ 941294 w 1035423"/>
              <a:gd name="connsiteY6" fmla="*/ 356347 h 1069041"/>
              <a:gd name="connsiteX7" fmla="*/ 981635 w 1035423"/>
              <a:gd name="connsiteY7" fmla="*/ 416859 h 1069041"/>
              <a:gd name="connsiteX8" fmla="*/ 1008529 w 1035423"/>
              <a:gd name="connsiteY8" fmla="*/ 517712 h 1069041"/>
              <a:gd name="connsiteX9" fmla="*/ 1035423 w 1035423"/>
              <a:gd name="connsiteY9" fmla="*/ 571500 h 1069041"/>
              <a:gd name="connsiteX10" fmla="*/ 1035423 w 1035423"/>
              <a:gd name="connsiteY10" fmla="*/ 732865 h 1069041"/>
              <a:gd name="connsiteX11" fmla="*/ 1001806 w 1035423"/>
              <a:gd name="connsiteY11" fmla="*/ 833718 h 1069041"/>
              <a:gd name="connsiteX12" fmla="*/ 948018 w 1035423"/>
              <a:gd name="connsiteY12" fmla="*/ 894229 h 1069041"/>
              <a:gd name="connsiteX13" fmla="*/ 793376 w 1035423"/>
              <a:gd name="connsiteY13" fmla="*/ 921124 h 1069041"/>
              <a:gd name="connsiteX14" fmla="*/ 645459 w 1035423"/>
              <a:gd name="connsiteY14" fmla="*/ 927847 h 1069041"/>
              <a:gd name="connsiteX15" fmla="*/ 423582 w 1035423"/>
              <a:gd name="connsiteY15" fmla="*/ 900953 h 1069041"/>
              <a:gd name="connsiteX16" fmla="*/ 255494 w 1035423"/>
              <a:gd name="connsiteY16" fmla="*/ 900953 h 1069041"/>
              <a:gd name="connsiteX17" fmla="*/ 114300 w 1035423"/>
              <a:gd name="connsiteY17" fmla="*/ 988359 h 1069041"/>
              <a:gd name="connsiteX18" fmla="*/ 47065 w 1035423"/>
              <a:gd name="connsiteY18" fmla="*/ 1042147 h 1069041"/>
              <a:gd name="connsiteX19" fmla="*/ 0 w 1035423"/>
              <a:gd name="connsiteY19" fmla="*/ 1069041 h 1069041"/>
              <a:gd name="connsiteX20" fmla="*/ 0 w 1035423"/>
              <a:gd name="connsiteY20" fmla="*/ 1069041 h 10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35423" h="1069041">
                <a:moveTo>
                  <a:pt x="403412" y="0"/>
                </a:moveTo>
                <a:lnTo>
                  <a:pt x="396688" y="80682"/>
                </a:lnTo>
                <a:lnTo>
                  <a:pt x="450476" y="168088"/>
                </a:lnTo>
                <a:lnTo>
                  <a:pt x="517712" y="181535"/>
                </a:lnTo>
                <a:lnTo>
                  <a:pt x="726141" y="221876"/>
                </a:lnTo>
                <a:lnTo>
                  <a:pt x="840441" y="282388"/>
                </a:lnTo>
                <a:lnTo>
                  <a:pt x="941294" y="356347"/>
                </a:lnTo>
                <a:lnTo>
                  <a:pt x="981635" y="416859"/>
                </a:lnTo>
                <a:lnTo>
                  <a:pt x="1008529" y="517712"/>
                </a:lnTo>
                <a:lnTo>
                  <a:pt x="1035423" y="571500"/>
                </a:lnTo>
                <a:lnTo>
                  <a:pt x="1035423" y="732865"/>
                </a:lnTo>
                <a:lnTo>
                  <a:pt x="1001806" y="833718"/>
                </a:lnTo>
                <a:lnTo>
                  <a:pt x="948018" y="894229"/>
                </a:lnTo>
                <a:lnTo>
                  <a:pt x="793376" y="921124"/>
                </a:lnTo>
                <a:lnTo>
                  <a:pt x="645459" y="927847"/>
                </a:lnTo>
                <a:lnTo>
                  <a:pt x="423582" y="900953"/>
                </a:lnTo>
                <a:lnTo>
                  <a:pt x="255494" y="900953"/>
                </a:lnTo>
                <a:lnTo>
                  <a:pt x="114300" y="988359"/>
                </a:lnTo>
                <a:lnTo>
                  <a:pt x="47065" y="1042147"/>
                </a:lnTo>
                <a:lnTo>
                  <a:pt x="0" y="1069041"/>
                </a:lnTo>
                <a:lnTo>
                  <a:pt x="0" y="1069041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5494" y="1440905"/>
                <a:ext cx="4654758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altLang="ko" dirty="0" smtClean="0">
                    <a:solidFill>
                      <a:schemeClr val="bg2"/>
                    </a:solidFill>
                  </a:rPr>
                  <a:t>Markov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2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596900" lvl="1" indent="0">
                  <a:buNone/>
                </a:pPr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ko" dirty="0">
                    <a:solidFill>
                      <a:schemeClr val="bg2"/>
                    </a:solidFill>
                  </a:rPr>
                  <a:t>Energy Based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94" y="1440905"/>
                <a:ext cx="4654758" cy="3487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27D49974-4FA3-4233-B31F-20A5D0C8F0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7263" y="4133288"/>
                <a:ext cx="784910" cy="4513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𝑛𝑏</m:t>
                      </m:r>
                      <m:sSub>
                        <m:sSubPr>
                          <m:ctrlPr>
                            <a:rPr lang="en-US" altLang="k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27D49974-4FA3-4233-B31F-20A5D0C8F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63" y="4133288"/>
                <a:ext cx="784910" cy="451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56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 </a:t>
            </a:r>
            <a:r>
              <a:rPr lang="en-US" altLang="ko" dirty="0"/>
              <a:t>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 dirty="0">
                <a:solidFill>
                  <a:schemeClr val="bg2"/>
                </a:solidFill>
              </a:rPr>
              <a:t>Image </a:t>
            </a:r>
            <a:r>
              <a:rPr lang="en-US" altLang="ko" dirty="0" err="1">
                <a:solidFill>
                  <a:schemeClr val="bg2"/>
                </a:solidFill>
              </a:rPr>
              <a:t>Denoising</a:t>
            </a:r>
            <a:r>
              <a:rPr lang="en-US" altLang="ko" dirty="0">
                <a:solidFill>
                  <a:schemeClr val="bg2"/>
                </a:solidFill>
              </a:rPr>
              <a:t> using </a:t>
            </a:r>
            <a:r>
              <a:rPr lang="en-US" altLang="ko" dirty="0" err="1">
                <a:solidFill>
                  <a:schemeClr val="bg2"/>
                </a:solidFill>
              </a:rPr>
              <a:t>Ising</a:t>
            </a:r>
            <a:r>
              <a:rPr lang="en-US" altLang="ko" dirty="0">
                <a:solidFill>
                  <a:schemeClr val="bg2"/>
                </a:solidFill>
              </a:rPr>
              <a:t> Model</a:t>
            </a: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7B6799-339B-4477-A19C-64C9ED3A5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03" y="1965366"/>
            <a:ext cx="1971675" cy="1685925"/>
          </a:xfrm>
          <a:prstGeom prst="rect">
            <a:avLst/>
          </a:prstGeom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96664D1E-AEC3-4111-B102-732DC3E78737}"/>
              </a:ext>
            </a:extLst>
          </p:cNvPr>
          <p:cNvSpPr txBox="1">
            <a:spLocks/>
          </p:cNvSpPr>
          <p:nvPr/>
        </p:nvSpPr>
        <p:spPr>
          <a:xfrm>
            <a:off x="1601052" y="3773570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/>
              <a:t>Noisy Image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18057F-DA4A-49EB-9888-D732B953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80" y="1965366"/>
            <a:ext cx="1924050" cy="1657350"/>
          </a:xfrm>
          <a:prstGeom prst="rect">
            <a:avLst/>
          </a:prstGeom>
        </p:spPr>
      </p:pic>
      <p:sp>
        <p:nvSpPr>
          <p:cNvPr id="17" name="Google Shape;80;p15">
            <a:extLst>
              <a:ext uri="{FF2B5EF4-FFF2-40B4-BE49-F238E27FC236}">
                <a16:creationId xmlns:a16="http://schemas.microsoft.com/office/drawing/2014/main" id="{127AD73B-687F-4B69-BC42-2A544994C576}"/>
              </a:ext>
            </a:extLst>
          </p:cNvPr>
          <p:cNvSpPr txBox="1">
            <a:spLocks/>
          </p:cNvSpPr>
          <p:nvPr/>
        </p:nvSpPr>
        <p:spPr>
          <a:xfrm>
            <a:off x="5526180" y="3773569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/>
              <a:t>Clean Image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7787FBF-E321-4541-AEB2-45EF0220D9D8}"/>
              </a:ext>
            </a:extLst>
          </p:cNvPr>
          <p:cNvSpPr/>
          <p:nvPr/>
        </p:nvSpPr>
        <p:spPr>
          <a:xfrm>
            <a:off x="3913094" y="2460812"/>
            <a:ext cx="1143000" cy="578223"/>
          </a:xfrm>
          <a:prstGeom prst="rightArrow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80;p15">
            <a:extLst>
              <a:ext uri="{FF2B5EF4-FFF2-40B4-BE49-F238E27FC236}">
                <a16:creationId xmlns:a16="http://schemas.microsoft.com/office/drawing/2014/main" id="{92A29284-2DA3-4D13-91FA-046D5DA1D228}"/>
              </a:ext>
            </a:extLst>
          </p:cNvPr>
          <p:cNvSpPr txBox="1">
            <a:spLocks/>
          </p:cNvSpPr>
          <p:nvPr/>
        </p:nvSpPr>
        <p:spPr>
          <a:xfrm>
            <a:off x="3494236" y="2064812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>
                <a:solidFill>
                  <a:srgbClr val="4285F4"/>
                </a:solidFill>
              </a:rPr>
              <a:t>Denoising</a:t>
            </a:r>
          </a:p>
        </p:txBody>
      </p:sp>
    </p:spTree>
    <p:extLst>
      <p:ext uri="{BB962C8B-B14F-4D97-AF65-F5344CB8AC3E}">
        <p14:creationId xmlns:p14="http://schemas.microsoft.com/office/powerpoint/2010/main" val="3811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>
                <a:solidFill>
                  <a:schemeClr val="bg2"/>
                </a:solidFill>
              </a:rPr>
              <a:t>Ising Model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70" y="1874406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4665" y="1440905"/>
                <a:ext cx="5318311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2"/>
                    </a:solidFill>
                  </a:rPr>
                  <a:t>noisy pixel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binary state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endParaRPr lang="en-US" altLang="ko-KR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65" y="1440905"/>
                <a:ext cx="5318311" cy="3487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9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3345</Words>
  <Application>Microsoft Office PowerPoint</Application>
  <PresentationFormat>화면 슬라이드 쇼(16:9)</PresentationFormat>
  <Paragraphs>766</Paragraphs>
  <Slides>67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9" baseType="lpstr">
      <vt:lpstr>Calibri</vt:lpstr>
      <vt:lpstr>Wingdings</vt:lpstr>
      <vt:lpstr>Arial</vt:lpstr>
      <vt:lpstr>Times New Roman</vt:lpstr>
      <vt:lpstr>Roboto</vt:lpstr>
      <vt:lpstr>Cambria Math</vt:lpstr>
      <vt:lpstr>Consolas</vt:lpstr>
      <vt:lpstr>Helvetica Neue</vt:lpstr>
      <vt:lpstr>Malgun Gothic Semilight</vt:lpstr>
      <vt:lpstr>맑은 고딕</vt:lpstr>
      <vt:lpstr>MathJax_Main</vt:lpstr>
      <vt:lpstr>Material</vt:lpstr>
      <vt:lpstr>AI Expert 프로그램 실습</vt:lpstr>
      <vt:lpstr>Overview</vt:lpstr>
      <vt:lpstr>Environments</vt:lpstr>
      <vt:lpstr>Part 0. Environment Setting</vt:lpstr>
      <vt:lpstr>Part 0. Environment Setting</vt:lpstr>
      <vt:lpstr>Part 0. Environment Setting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Reference</vt:lpstr>
      <vt:lpstr>Part 2. Gaussian Process </vt:lpstr>
      <vt:lpstr>Part 2. Gaussian Process </vt:lpstr>
      <vt:lpstr>Part 2. Gaussian Process </vt:lpstr>
      <vt:lpstr>Part 2. Gaussian Process </vt:lpstr>
      <vt:lpstr>Part 2. Gaussian Process </vt:lpstr>
      <vt:lpstr>Part 2. Gaussian Process</vt:lpstr>
      <vt:lpstr>Part 2. Gaussian Process</vt:lpstr>
      <vt:lpstr>Part 2. Gaussian Process</vt:lpstr>
      <vt:lpstr>Part 2. Gaussian Process</vt:lpstr>
      <vt:lpstr>Part 2. Gaussian Process</vt:lpstr>
      <vt:lpstr>Part 2. Gaussian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Expert 프로그램 실습</dc:title>
  <dc:creator>user</dc:creator>
  <cp:lastModifiedBy>lee HS</cp:lastModifiedBy>
  <cp:revision>24</cp:revision>
  <dcterms:modified xsi:type="dcterms:W3CDTF">2019-07-10T05:20:47Z</dcterms:modified>
</cp:coreProperties>
</file>